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C122AD-2805-47D6-BD18-C9CCE0C3A93F}">
  <a:tblStyle styleId="{C8C122AD-2805-47D6-BD18-C9CCE0C3A9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4a14580f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4a14580f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4a14580f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4a14580f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4a14580f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4a14580f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4a14580f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4a14580f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4a14580f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4a14580f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4a14580f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4a14580f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4a14580f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4a14580f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4a14580f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4a14580f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4a14580f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4a14580f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believe that a person should rely on 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4a14580f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4a14580f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4a14580f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4a14580f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4a14580f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4a14580f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03400" y="937400"/>
            <a:ext cx="5640600" cy="2074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3600"/>
              <a:t>Importance of HCI </a:t>
            </a:r>
            <a:endParaRPr b="1" sz="3600"/>
          </a:p>
          <a:p>
            <a:pPr indent="0" lvl="0" marL="0" rtl="0" algn="ctr">
              <a:lnSpc>
                <a:spcPct val="100000"/>
              </a:lnSpc>
              <a:spcBef>
                <a:spcPts val="0"/>
              </a:spcBef>
              <a:spcAft>
                <a:spcPts val="0"/>
              </a:spcAft>
              <a:buNone/>
            </a:pPr>
            <a:r>
              <a:rPr lang="en-GB" sz="2900"/>
              <a:t>in </a:t>
            </a:r>
            <a:endParaRPr sz="2900"/>
          </a:p>
          <a:p>
            <a:pPr indent="0" lvl="0" marL="0" rtl="0" algn="ctr">
              <a:lnSpc>
                <a:spcPct val="100000"/>
              </a:lnSpc>
              <a:spcBef>
                <a:spcPts val="0"/>
              </a:spcBef>
              <a:spcAft>
                <a:spcPts val="0"/>
              </a:spcAft>
              <a:buNone/>
            </a:pPr>
            <a:r>
              <a:rPr b="1" lang="en-GB" sz="3600"/>
              <a:t>Aatmanirbhar</a:t>
            </a:r>
            <a:endParaRPr b="1" sz="3600"/>
          </a:p>
          <a:p>
            <a:pPr indent="0" lvl="0" marL="0" rtl="0" algn="ctr">
              <a:lnSpc>
                <a:spcPct val="100000"/>
              </a:lnSpc>
              <a:spcBef>
                <a:spcPts val="0"/>
              </a:spcBef>
              <a:spcAft>
                <a:spcPts val="0"/>
              </a:spcAft>
              <a:buNone/>
            </a:pPr>
            <a:r>
              <a:rPr lang="en-GB" sz="2000"/>
              <a:t>   An online </a:t>
            </a:r>
            <a:r>
              <a:rPr lang="en-GB" sz="2000"/>
              <a:t>Stock Simulator</a:t>
            </a:r>
            <a:endParaRPr sz="2000"/>
          </a:p>
        </p:txBody>
      </p:sp>
      <p:sp>
        <p:nvSpPr>
          <p:cNvPr id="229" name="Google Shape;229;p17"/>
          <p:cNvSpPr txBox="1"/>
          <p:nvPr>
            <p:ph idx="1" type="subTitle"/>
          </p:nvPr>
        </p:nvSpPr>
        <p:spPr>
          <a:xfrm>
            <a:off x="6579450" y="3011900"/>
            <a:ext cx="2455500" cy="171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Team 15: </a:t>
            </a:r>
            <a:endParaRPr/>
          </a:p>
          <a:p>
            <a:pPr indent="0" lvl="0" marL="0" rtl="0" algn="l">
              <a:lnSpc>
                <a:spcPct val="115000"/>
              </a:lnSpc>
              <a:spcBef>
                <a:spcPts val="1600"/>
              </a:spcBef>
              <a:spcAft>
                <a:spcPts val="0"/>
              </a:spcAft>
              <a:buNone/>
            </a:pPr>
            <a:r>
              <a:rPr lang="en-GB"/>
              <a:t>Deep Singh 18BCE2132</a:t>
            </a:r>
            <a:endParaRPr/>
          </a:p>
          <a:p>
            <a:pPr indent="0" lvl="0" marL="0" rtl="0" algn="l">
              <a:lnSpc>
                <a:spcPct val="115000"/>
              </a:lnSpc>
              <a:spcBef>
                <a:spcPts val="1600"/>
              </a:spcBef>
              <a:spcAft>
                <a:spcPts val="0"/>
              </a:spcAft>
              <a:buNone/>
            </a:pPr>
            <a:r>
              <a:rPr lang="en-GB"/>
              <a:t> Pratishtha Gaur 19BCE0104</a:t>
            </a:r>
            <a:endParaRPr/>
          </a:p>
          <a:p>
            <a:pPr indent="0" lvl="0" marL="0" rtl="0" algn="l">
              <a:lnSpc>
                <a:spcPct val="115000"/>
              </a:lnSpc>
              <a:spcBef>
                <a:spcPts val="1600"/>
              </a:spcBef>
              <a:spcAft>
                <a:spcPts val="0"/>
              </a:spcAft>
              <a:buNone/>
            </a:pPr>
            <a:r>
              <a:rPr lang="en-GB"/>
              <a:t>Abhinav Chawla 19BCE0343</a:t>
            </a:r>
            <a:endParaRPr/>
          </a:p>
          <a:p>
            <a:pPr indent="0" lvl="0" marL="0" rtl="0" algn="l">
              <a:lnSpc>
                <a:spcPct val="115000"/>
              </a:lnSpc>
              <a:spcBef>
                <a:spcPts val="1600"/>
              </a:spcBef>
              <a:spcAft>
                <a:spcPts val="1600"/>
              </a:spcAft>
              <a:buNone/>
            </a:pPr>
            <a:r>
              <a:rPr lang="en-GB"/>
              <a:t>Shruti Gupta 19BCE2061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6"/>
          <p:cNvSpPr txBox="1"/>
          <p:nvPr>
            <p:ph type="title"/>
          </p:nvPr>
        </p:nvSpPr>
        <p:spPr>
          <a:xfrm>
            <a:off x="1297500" y="393750"/>
            <a:ext cx="3350400" cy="6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Collaboration</a:t>
            </a:r>
            <a:endParaRPr b="1" sz="3000"/>
          </a:p>
        </p:txBody>
      </p:sp>
      <p:sp>
        <p:nvSpPr>
          <p:cNvPr id="347" name="Google Shape;347;p26"/>
          <p:cNvSpPr txBox="1"/>
          <p:nvPr>
            <p:ph idx="4294967295" type="subTitle"/>
          </p:nvPr>
        </p:nvSpPr>
        <p:spPr>
          <a:xfrm>
            <a:off x="1828200" y="720325"/>
            <a:ext cx="6750600" cy="437700"/>
          </a:xfrm>
          <a:prstGeom prst="rect">
            <a:avLst/>
          </a:prstGeom>
        </p:spPr>
        <p:txBody>
          <a:bodyPr anchorCtr="0" anchor="t" bIns="91425" lIns="91425" spcFirstLastPara="1" rIns="91425" wrap="square" tIns="91425">
            <a:noAutofit/>
          </a:bodyPr>
          <a:lstStyle/>
          <a:p>
            <a:pPr indent="0" lvl="0" marL="0" rtl="0" algn="l">
              <a:lnSpc>
                <a:spcPct val="133333"/>
              </a:lnSpc>
              <a:spcBef>
                <a:spcPts val="1200"/>
              </a:spcBef>
              <a:spcAft>
                <a:spcPts val="0"/>
              </a:spcAft>
              <a:buNone/>
            </a:pPr>
            <a:r>
              <a:rPr lang="en-GB" sz="1000">
                <a:latin typeface="Arial"/>
                <a:ea typeface="Arial"/>
                <a:cs typeface="Arial"/>
                <a:sym typeface="Arial"/>
              </a:rPr>
              <a:t>Team Collaboration -Key to Project Success</a:t>
            </a:r>
            <a:endParaRPr sz="1000">
              <a:latin typeface="Arial"/>
              <a:ea typeface="Arial"/>
              <a:cs typeface="Arial"/>
              <a:sym typeface="Arial"/>
            </a:endParaRPr>
          </a:p>
          <a:p>
            <a:pPr indent="0" lvl="0" marL="0" rtl="0" algn="l">
              <a:lnSpc>
                <a:spcPct val="115000"/>
              </a:lnSpc>
              <a:spcBef>
                <a:spcPts val="1200"/>
              </a:spcBef>
              <a:spcAft>
                <a:spcPts val="1600"/>
              </a:spcAft>
              <a:buNone/>
            </a:pPr>
            <a:r>
              <a:t/>
            </a:r>
            <a:endParaRPr sz="1000">
              <a:latin typeface="Montserrat"/>
              <a:ea typeface="Montserrat"/>
              <a:cs typeface="Montserrat"/>
              <a:sym typeface="Montserrat"/>
            </a:endParaRPr>
          </a:p>
        </p:txBody>
      </p:sp>
      <p:sp>
        <p:nvSpPr>
          <p:cNvPr id="348" name="Google Shape;348;p26"/>
          <p:cNvSpPr txBox="1"/>
          <p:nvPr>
            <p:ph idx="1"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Easy communication with the team- whatsapp groups</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Being transparent of deadlines among members</a:t>
            </a:r>
            <a:endParaRPr>
              <a:latin typeface="Arial"/>
              <a:ea typeface="Arial"/>
              <a:cs typeface="Arial"/>
              <a:sym typeface="Arial"/>
            </a:endParaRPr>
          </a:p>
          <a:p>
            <a:pPr indent="0" lvl="0" marL="0" rtl="0" algn="l">
              <a:spcBef>
                <a:spcPts val="1600"/>
              </a:spcBef>
              <a:spcAft>
                <a:spcPts val="1600"/>
              </a:spcAft>
              <a:buNone/>
            </a:pPr>
            <a:r>
              <a:rPr lang="en-GB">
                <a:latin typeface="Arial"/>
                <a:ea typeface="Arial"/>
                <a:cs typeface="Arial"/>
                <a:sym typeface="Arial"/>
              </a:rPr>
              <a:t>Using collaboration tools</a:t>
            </a:r>
            <a:endParaRPr>
              <a:latin typeface="Arial"/>
              <a:ea typeface="Arial"/>
              <a:cs typeface="Arial"/>
              <a:sym typeface="Arial"/>
            </a:endParaRPr>
          </a:p>
        </p:txBody>
      </p:sp>
      <p:pic>
        <p:nvPicPr>
          <p:cNvPr id="349" name="Google Shape;349;p26"/>
          <p:cNvPicPr preferRelativeResize="0"/>
          <p:nvPr/>
        </p:nvPicPr>
        <p:blipFill>
          <a:blip r:embed="rId3">
            <a:alphaModFix/>
          </a:blip>
          <a:stretch>
            <a:fillRect/>
          </a:stretch>
        </p:blipFill>
        <p:spPr>
          <a:xfrm>
            <a:off x="3441000" y="1310425"/>
            <a:ext cx="5550601" cy="32423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7"/>
          <p:cNvSpPr txBox="1"/>
          <p:nvPr>
            <p:ph idx="4294967295" type="title"/>
          </p:nvPr>
        </p:nvSpPr>
        <p:spPr>
          <a:xfrm>
            <a:off x="586950" y="342200"/>
            <a:ext cx="74814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Shneiderman’s 8 Golden Rule</a:t>
            </a:r>
            <a:endParaRPr b="1" sz="2400">
              <a:latin typeface="Roboto"/>
              <a:ea typeface="Roboto"/>
              <a:cs typeface="Roboto"/>
              <a:sym typeface="Roboto"/>
            </a:endParaRPr>
          </a:p>
        </p:txBody>
      </p:sp>
      <p:sp>
        <p:nvSpPr>
          <p:cNvPr id="355" name="Google Shape;355;p27"/>
          <p:cNvSpPr txBox="1"/>
          <p:nvPr/>
        </p:nvSpPr>
        <p:spPr>
          <a:xfrm>
            <a:off x="2437500" y="895250"/>
            <a:ext cx="378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lt1"/>
                </a:solidFill>
                <a:latin typeface="Lato"/>
                <a:ea typeface="Lato"/>
                <a:cs typeface="Lato"/>
                <a:sym typeface="Lato"/>
              </a:rPr>
              <a:t>Strive for Consistency</a:t>
            </a:r>
            <a:endParaRPr b="1" sz="1700">
              <a:solidFill>
                <a:schemeClr val="lt1"/>
              </a:solidFill>
              <a:latin typeface="Lato"/>
              <a:ea typeface="Lato"/>
              <a:cs typeface="Lato"/>
              <a:sym typeface="Lato"/>
            </a:endParaRPr>
          </a:p>
        </p:txBody>
      </p:sp>
      <p:sp>
        <p:nvSpPr>
          <p:cNvPr id="356" name="Google Shape;356;p27"/>
          <p:cNvSpPr txBox="1"/>
          <p:nvPr/>
        </p:nvSpPr>
        <p:spPr>
          <a:xfrm>
            <a:off x="514300" y="1961625"/>
            <a:ext cx="30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57" name="Google Shape;357;p27"/>
          <p:cNvPicPr preferRelativeResize="0"/>
          <p:nvPr/>
        </p:nvPicPr>
        <p:blipFill rotWithShape="1">
          <a:blip r:embed="rId3">
            <a:alphaModFix/>
          </a:blip>
          <a:srcRect b="26513" l="0" r="41455" t="4459"/>
          <a:stretch/>
        </p:blipFill>
        <p:spPr>
          <a:xfrm>
            <a:off x="4653575" y="1596100"/>
            <a:ext cx="4235074" cy="2325899"/>
          </a:xfrm>
          <a:prstGeom prst="rect">
            <a:avLst/>
          </a:prstGeom>
          <a:noFill/>
          <a:ln>
            <a:noFill/>
          </a:ln>
        </p:spPr>
      </p:pic>
      <p:pic>
        <p:nvPicPr>
          <p:cNvPr id="358" name="Google Shape;358;p27"/>
          <p:cNvPicPr preferRelativeResize="0"/>
          <p:nvPr/>
        </p:nvPicPr>
        <p:blipFill rotWithShape="1">
          <a:blip r:embed="rId4">
            <a:alphaModFix/>
          </a:blip>
          <a:srcRect b="41646" l="0" r="42739" t="4126"/>
          <a:stretch/>
        </p:blipFill>
        <p:spPr>
          <a:xfrm>
            <a:off x="117375" y="1612400"/>
            <a:ext cx="4235102" cy="2325899"/>
          </a:xfrm>
          <a:prstGeom prst="rect">
            <a:avLst/>
          </a:prstGeom>
          <a:noFill/>
          <a:ln>
            <a:noFill/>
          </a:ln>
        </p:spPr>
      </p:pic>
      <p:sp>
        <p:nvSpPr>
          <p:cNvPr id="359" name="Google Shape;359;p27"/>
          <p:cNvSpPr/>
          <p:nvPr/>
        </p:nvSpPr>
        <p:spPr>
          <a:xfrm flipH="1" rot="10800000">
            <a:off x="152550" y="1740828"/>
            <a:ext cx="3988200" cy="297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4653575" y="1689375"/>
            <a:ext cx="4235100" cy="224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txBox="1"/>
          <p:nvPr>
            <p:ph idx="4294967295" type="title"/>
          </p:nvPr>
        </p:nvSpPr>
        <p:spPr>
          <a:xfrm>
            <a:off x="1826350" y="156300"/>
            <a:ext cx="52629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Shneiderman’s 8 Golden Rule</a:t>
            </a:r>
            <a:endParaRPr b="1" sz="2400">
              <a:latin typeface="Roboto"/>
              <a:ea typeface="Roboto"/>
              <a:cs typeface="Roboto"/>
              <a:sym typeface="Roboto"/>
            </a:endParaRPr>
          </a:p>
        </p:txBody>
      </p:sp>
      <p:sp>
        <p:nvSpPr>
          <p:cNvPr id="366" name="Google Shape;366;p28"/>
          <p:cNvSpPr txBox="1"/>
          <p:nvPr/>
        </p:nvSpPr>
        <p:spPr>
          <a:xfrm>
            <a:off x="2681850" y="800475"/>
            <a:ext cx="378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lt1"/>
                </a:solidFill>
                <a:latin typeface="Lato"/>
                <a:ea typeface="Lato"/>
                <a:cs typeface="Lato"/>
                <a:sym typeface="Lato"/>
              </a:rPr>
              <a:t>Cater to Universal Usability</a:t>
            </a:r>
            <a:endParaRPr b="1" sz="1700">
              <a:solidFill>
                <a:schemeClr val="lt1"/>
              </a:solidFill>
              <a:latin typeface="Lato"/>
              <a:ea typeface="Lato"/>
              <a:cs typeface="Lato"/>
              <a:sym typeface="Lato"/>
            </a:endParaRPr>
          </a:p>
        </p:txBody>
      </p:sp>
      <p:pic>
        <p:nvPicPr>
          <p:cNvPr id="367" name="Google Shape;367;p28"/>
          <p:cNvPicPr preferRelativeResize="0"/>
          <p:nvPr/>
        </p:nvPicPr>
        <p:blipFill rotWithShape="1">
          <a:blip r:embed="rId3">
            <a:alphaModFix/>
          </a:blip>
          <a:srcRect b="7233" l="0" r="0" t="4333"/>
          <a:stretch/>
        </p:blipFill>
        <p:spPr>
          <a:xfrm>
            <a:off x="103600" y="1623600"/>
            <a:ext cx="4756450" cy="2292951"/>
          </a:xfrm>
          <a:prstGeom prst="rect">
            <a:avLst/>
          </a:prstGeom>
          <a:noFill/>
          <a:ln>
            <a:noFill/>
          </a:ln>
        </p:spPr>
      </p:pic>
      <p:pic>
        <p:nvPicPr>
          <p:cNvPr id="368" name="Google Shape;368;p28"/>
          <p:cNvPicPr preferRelativeResize="0"/>
          <p:nvPr/>
        </p:nvPicPr>
        <p:blipFill rotWithShape="1">
          <a:blip r:embed="rId4">
            <a:alphaModFix/>
          </a:blip>
          <a:srcRect b="4966" l="0" r="0" t="3900"/>
          <a:stretch/>
        </p:blipFill>
        <p:spPr>
          <a:xfrm>
            <a:off x="5095675" y="1623600"/>
            <a:ext cx="3884323" cy="2292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9"/>
          <p:cNvSpPr txBox="1"/>
          <p:nvPr>
            <p:ph idx="4294967295" type="title"/>
          </p:nvPr>
        </p:nvSpPr>
        <p:spPr>
          <a:xfrm>
            <a:off x="2024650" y="168725"/>
            <a:ext cx="54159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Shneiderman’s 8 Golden Rule</a:t>
            </a:r>
            <a:endParaRPr b="1" sz="2400">
              <a:latin typeface="Roboto"/>
              <a:ea typeface="Roboto"/>
              <a:cs typeface="Roboto"/>
              <a:sym typeface="Roboto"/>
            </a:endParaRPr>
          </a:p>
        </p:txBody>
      </p:sp>
      <p:sp>
        <p:nvSpPr>
          <p:cNvPr id="374" name="Google Shape;374;p29"/>
          <p:cNvSpPr txBox="1"/>
          <p:nvPr/>
        </p:nvSpPr>
        <p:spPr>
          <a:xfrm>
            <a:off x="2842450" y="773513"/>
            <a:ext cx="378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lt1"/>
                </a:solidFill>
                <a:latin typeface="Lato"/>
                <a:ea typeface="Lato"/>
                <a:cs typeface="Lato"/>
                <a:sym typeface="Lato"/>
              </a:rPr>
              <a:t>Offer Informative feedback</a:t>
            </a:r>
            <a:endParaRPr b="1" sz="1700">
              <a:solidFill>
                <a:schemeClr val="lt1"/>
              </a:solidFill>
              <a:latin typeface="Lato"/>
              <a:ea typeface="Lato"/>
              <a:cs typeface="Lato"/>
              <a:sym typeface="Lato"/>
            </a:endParaRPr>
          </a:p>
        </p:txBody>
      </p:sp>
      <p:pic>
        <p:nvPicPr>
          <p:cNvPr id="375" name="Google Shape;375;p29"/>
          <p:cNvPicPr preferRelativeResize="0"/>
          <p:nvPr/>
        </p:nvPicPr>
        <p:blipFill rotWithShape="1">
          <a:blip r:embed="rId3">
            <a:alphaModFix/>
          </a:blip>
          <a:srcRect b="4798" l="0" r="0" t="3977"/>
          <a:stretch/>
        </p:blipFill>
        <p:spPr>
          <a:xfrm>
            <a:off x="2210250" y="1682800"/>
            <a:ext cx="5415998" cy="2779026"/>
          </a:xfrm>
          <a:prstGeom prst="rect">
            <a:avLst/>
          </a:prstGeom>
          <a:noFill/>
          <a:ln>
            <a:noFill/>
          </a:ln>
        </p:spPr>
      </p:pic>
      <p:sp>
        <p:nvSpPr>
          <p:cNvPr id="376" name="Google Shape;376;p29"/>
          <p:cNvSpPr/>
          <p:nvPr/>
        </p:nvSpPr>
        <p:spPr>
          <a:xfrm>
            <a:off x="1784725" y="1682800"/>
            <a:ext cx="2230800" cy="51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1148775" y="431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Shneiderman’s 8 Golden Rule</a:t>
            </a:r>
            <a:endParaRPr b="1" sz="2400">
              <a:latin typeface="Roboto"/>
              <a:ea typeface="Roboto"/>
              <a:cs typeface="Roboto"/>
              <a:sym typeface="Roboto"/>
            </a:endParaRPr>
          </a:p>
        </p:txBody>
      </p:sp>
      <p:sp>
        <p:nvSpPr>
          <p:cNvPr id="382" name="Google Shape;382;p30"/>
          <p:cNvSpPr txBox="1"/>
          <p:nvPr/>
        </p:nvSpPr>
        <p:spPr>
          <a:xfrm>
            <a:off x="2681850" y="961600"/>
            <a:ext cx="378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lt1"/>
                </a:solidFill>
                <a:latin typeface="Lato"/>
                <a:ea typeface="Lato"/>
                <a:cs typeface="Lato"/>
                <a:sym typeface="Lato"/>
              </a:rPr>
              <a:t>Design Dialogs to yield closure</a:t>
            </a:r>
            <a:endParaRPr b="1" sz="1700">
              <a:solidFill>
                <a:schemeClr val="lt1"/>
              </a:solidFill>
              <a:latin typeface="Lato"/>
              <a:ea typeface="Lato"/>
              <a:cs typeface="Lato"/>
              <a:sym typeface="Lato"/>
            </a:endParaRPr>
          </a:p>
        </p:txBody>
      </p:sp>
      <p:pic>
        <p:nvPicPr>
          <p:cNvPr id="383" name="Google Shape;383;p30"/>
          <p:cNvPicPr preferRelativeResize="0"/>
          <p:nvPr/>
        </p:nvPicPr>
        <p:blipFill rotWithShape="1">
          <a:blip r:embed="rId3">
            <a:alphaModFix/>
          </a:blip>
          <a:srcRect b="5452" l="0" r="0" t="3828"/>
          <a:stretch/>
        </p:blipFill>
        <p:spPr>
          <a:xfrm>
            <a:off x="2194300" y="1598825"/>
            <a:ext cx="5415998" cy="2763850"/>
          </a:xfrm>
          <a:prstGeom prst="rect">
            <a:avLst/>
          </a:prstGeom>
          <a:noFill/>
          <a:ln>
            <a:noFill/>
          </a:ln>
        </p:spPr>
      </p:pic>
      <p:sp>
        <p:nvSpPr>
          <p:cNvPr id="384" name="Google Shape;384;p30"/>
          <p:cNvSpPr/>
          <p:nvPr/>
        </p:nvSpPr>
        <p:spPr>
          <a:xfrm>
            <a:off x="1846700" y="1598825"/>
            <a:ext cx="2280600" cy="63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1"/>
          <p:cNvSpPr txBox="1"/>
          <p:nvPr>
            <p:ph type="title"/>
          </p:nvPr>
        </p:nvSpPr>
        <p:spPr>
          <a:xfrm>
            <a:off x="1052550" y="4061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Shneiderman’s 8 Golden Rule</a:t>
            </a:r>
            <a:endParaRPr b="1" sz="2400">
              <a:latin typeface="Roboto"/>
              <a:ea typeface="Roboto"/>
              <a:cs typeface="Roboto"/>
              <a:sym typeface="Roboto"/>
            </a:endParaRPr>
          </a:p>
        </p:txBody>
      </p:sp>
      <p:sp>
        <p:nvSpPr>
          <p:cNvPr id="390" name="Google Shape;390;p31"/>
          <p:cNvSpPr txBox="1"/>
          <p:nvPr/>
        </p:nvSpPr>
        <p:spPr>
          <a:xfrm>
            <a:off x="2745275" y="924400"/>
            <a:ext cx="378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lt1"/>
                </a:solidFill>
                <a:latin typeface="Lato"/>
                <a:ea typeface="Lato"/>
                <a:cs typeface="Lato"/>
                <a:sym typeface="Lato"/>
              </a:rPr>
              <a:t>Prevent Errors</a:t>
            </a:r>
            <a:endParaRPr b="1" sz="1700">
              <a:solidFill>
                <a:schemeClr val="lt1"/>
              </a:solidFill>
              <a:latin typeface="Lato"/>
              <a:ea typeface="Lato"/>
              <a:cs typeface="Lato"/>
              <a:sym typeface="Lato"/>
            </a:endParaRPr>
          </a:p>
        </p:txBody>
      </p:sp>
      <p:sp>
        <p:nvSpPr>
          <p:cNvPr id="391" name="Google Shape;391;p31"/>
          <p:cNvSpPr txBox="1"/>
          <p:nvPr/>
        </p:nvSpPr>
        <p:spPr>
          <a:xfrm>
            <a:off x="470975" y="1933450"/>
            <a:ext cx="83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392" name="Google Shape;392;p31"/>
          <p:cNvPicPr preferRelativeResize="0"/>
          <p:nvPr/>
        </p:nvPicPr>
        <p:blipFill rotWithShape="1">
          <a:blip r:embed="rId3">
            <a:alphaModFix/>
          </a:blip>
          <a:srcRect b="5620" l="0" r="0" t="4877"/>
          <a:stretch/>
        </p:blipFill>
        <p:spPr>
          <a:xfrm>
            <a:off x="1927425" y="1735150"/>
            <a:ext cx="5415998" cy="2726676"/>
          </a:xfrm>
          <a:prstGeom prst="rect">
            <a:avLst/>
          </a:prstGeom>
          <a:noFill/>
          <a:ln>
            <a:noFill/>
          </a:ln>
        </p:spPr>
      </p:pic>
      <p:sp>
        <p:nvSpPr>
          <p:cNvPr id="393" name="Google Shape;393;p31"/>
          <p:cNvSpPr/>
          <p:nvPr/>
        </p:nvSpPr>
        <p:spPr>
          <a:xfrm>
            <a:off x="3420725" y="1673175"/>
            <a:ext cx="2478900" cy="9141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highlight>
                <a:schemeClr val="accen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2"/>
          <p:cNvSpPr txBox="1"/>
          <p:nvPr>
            <p:ph idx="4294967295" type="title"/>
          </p:nvPr>
        </p:nvSpPr>
        <p:spPr>
          <a:xfrm>
            <a:off x="1457100" y="193500"/>
            <a:ext cx="62298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Shneiderman’s 8 Golden Rule</a:t>
            </a:r>
            <a:endParaRPr b="1" sz="2400">
              <a:latin typeface="Roboto"/>
              <a:ea typeface="Roboto"/>
              <a:cs typeface="Roboto"/>
              <a:sym typeface="Roboto"/>
            </a:endParaRPr>
          </a:p>
        </p:txBody>
      </p:sp>
      <p:sp>
        <p:nvSpPr>
          <p:cNvPr id="399" name="Google Shape;399;p32"/>
          <p:cNvSpPr txBox="1"/>
          <p:nvPr/>
        </p:nvSpPr>
        <p:spPr>
          <a:xfrm>
            <a:off x="2545500" y="936775"/>
            <a:ext cx="378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lt1"/>
                </a:solidFill>
                <a:latin typeface="Lato"/>
                <a:ea typeface="Lato"/>
                <a:cs typeface="Lato"/>
                <a:sym typeface="Lato"/>
              </a:rPr>
              <a:t>Permit easy reversal of actions</a:t>
            </a:r>
            <a:endParaRPr b="1" sz="1700">
              <a:solidFill>
                <a:schemeClr val="lt1"/>
              </a:solidFill>
              <a:latin typeface="Lato"/>
              <a:ea typeface="Lato"/>
              <a:cs typeface="Lato"/>
              <a:sym typeface="Lato"/>
            </a:endParaRPr>
          </a:p>
        </p:txBody>
      </p:sp>
      <p:sp>
        <p:nvSpPr>
          <p:cNvPr id="400" name="Google Shape;400;p32"/>
          <p:cNvSpPr txBox="1"/>
          <p:nvPr/>
        </p:nvSpPr>
        <p:spPr>
          <a:xfrm>
            <a:off x="917150" y="1970650"/>
            <a:ext cx="6878700" cy="2262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UNDO/REDO option is not provided in our application because anxiety for buying shares is necessary as the application is helping user to learn stock market at a beginner level.</a:t>
            </a:r>
            <a:endParaRPr sz="1600">
              <a:solidFill>
                <a:schemeClr val="lt1"/>
              </a:solidFill>
              <a:latin typeface="Lato"/>
              <a:ea typeface="Lato"/>
              <a:cs typeface="Lato"/>
              <a:sym typeface="Lato"/>
            </a:endParaRPr>
          </a:p>
          <a:p>
            <a:pPr indent="-330200" lvl="0" marL="457200" rtl="0" algn="l">
              <a:spcBef>
                <a:spcPts val="1000"/>
              </a:spcBef>
              <a:spcAft>
                <a:spcPts val="0"/>
              </a:spcAft>
              <a:buClr>
                <a:schemeClr val="lt1"/>
              </a:buClr>
              <a:buSzPts val="1600"/>
              <a:buFont typeface="Lato"/>
              <a:buChar char="●"/>
            </a:pPr>
            <a:r>
              <a:rPr lang="en-GB" sz="1600">
                <a:solidFill>
                  <a:schemeClr val="lt1"/>
                </a:solidFill>
                <a:latin typeface="Lato"/>
                <a:ea typeface="Lato"/>
                <a:cs typeface="Lato"/>
                <a:sym typeface="Lato"/>
              </a:rPr>
              <a:t>Because when user enters the real stock market the undo and redo of stocks is not possible and stocks need to be bought carefully.</a:t>
            </a:r>
            <a:endParaRPr sz="1600">
              <a:solidFill>
                <a:schemeClr val="lt1"/>
              </a:solidFill>
              <a:latin typeface="Lato"/>
              <a:ea typeface="Lato"/>
              <a:cs typeface="Lato"/>
              <a:sym typeface="Lato"/>
            </a:endParaRPr>
          </a:p>
          <a:p>
            <a:pPr indent="-330200" lvl="0" marL="457200" rtl="0" algn="l">
              <a:spcBef>
                <a:spcPts val="1000"/>
              </a:spcBef>
              <a:spcAft>
                <a:spcPts val="0"/>
              </a:spcAft>
              <a:buClr>
                <a:schemeClr val="lt1"/>
              </a:buClr>
              <a:buSzPts val="1600"/>
              <a:buFont typeface="Lato"/>
              <a:buChar char="●"/>
            </a:pPr>
            <a:r>
              <a:rPr lang="en-GB" sz="1600">
                <a:solidFill>
                  <a:schemeClr val="lt1"/>
                </a:solidFill>
                <a:latin typeface="Lato"/>
                <a:ea typeface="Lato"/>
                <a:cs typeface="Lato"/>
                <a:sym typeface="Lato"/>
              </a:rPr>
              <a:t>That's why the anxiety amongst user is necessary.</a:t>
            </a:r>
            <a:endParaRPr sz="1600">
              <a:solidFill>
                <a:schemeClr val="lt1"/>
              </a:solidFill>
              <a:latin typeface="Lato"/>
              <a:ea typeface="Lato"/>
              <a:cs typeface="Lato"/>
              <a:sym typeface="Lato"/>
            </a:endParaRPr>
          </a:p>
          <a:p>
            <a:pPr indent="0" lvl="0" marL="0" rtl="0" algn="l">
              <a:spcBef>
                <a:spcPts val="100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ph idx="4294967295" type="title"/>
          </p:nvPr>
        </p:nvSpPr>
        <p:spPr>
          <a:xfrm>
            <a:off x="1481900" y="193475"/>
            <a:ext cx="57588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Shneiderman’s 8 Golden Rule</a:t>
            </a:r>
            <a:endParaRPr b="1" sz="2400">
              <a:latin typeface="Roboto"/>
              <a:ea typeface="Roboto"/>
              <a:cs typeface="Roboto"/>
              <a:sym typeface="Roboto"/>
            </a:endParaRPr>
          </a:p>
        </p:txBody>
      </p:sp>
      <p:sp>
        <p:nvSpPr>
          <p:cNvPr id="406" name="Google Shape;406;p33"/>
          <p:cNvSpPr txBox="1"/>
          <p:nvPr/>
        </p:nvSpPr>
        <p:spPr>
          <a:xfrm>
            <a:off x="2471150" y="862450"/>
            <a:ext cx="378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lt1"/>
                </a:solidFill>
                <a:latin typeface="Lato"/>
                <a:ea typeface="Lato"/>
                <a:cs typeface="Lato"/>
                <a:sym typeface="Lato"/>
              </a:rPr>
              <a:t>Support internal locus of control </a:t>
            </a:r>
            <a:endParaRPr b="1" sz="1700">
              <a:solidFill>
                <a:schemeClr val="lt1"/>
              </a:solidFill>
              <a:latin typeface="Lato"/>
              <a:ea typeface="Lato"/>
              <a:cs typeface="Lato"/>
              <a:sym typeface="Lato"/>
            </a:endParaRPr>
          </a:p>
        </p:txBody>
      </p:sp>
      <p:sp>
        <p:nvSpPr>
          <p:cNvPr id="407" name="Google Shape;407;p33"/>
          <p:cNvSpPr txBox="1"/>
          <p:nvPr/>
        </p:nvSpPr>
        <p:spPr>
          <a:xfrm>
            <a:off x="898075" y="2010450"/>
            <a:ext cx="6807000" cy="1426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Visualization and Simulation are two independent modules of our project.</a:t>
            </a:r>
            <a:endParaRPr sz="1600">
              <a:solidFill>
                <a:schemeClr val="lt1"/>
              </a:solidFill>
              <a:latin typeface="Lato"/>
              <a:ea typeface="Lato"/>
              <a:cs typeface="Lato"/>
              <a:sym typeface="Lato"/>
            </a:endParaRPr>
          </a:p>
          <a:p>
            <a:pPr indent="-330200" lvl="0" marL="457200" rtl="0" algn="l">
              <a:spcBef>
                <a:spcPts val="1000"/>
              </a:spcBef>
              <a:spcAft>
                <a:spcPts val="0"/>
              </a:spcAft>
              <a:buClr>
                <a:schemeClr val="lt1"/>
              </a:buClr>
              <a:buSzPts val="1600"/>
              <a:buFont typeface="Lato"/>
              <a:buChar char="●"/>
            </a:pPr>
            <a:r>
              <a:rPr lang="en-GB" sz="1600">
                <a:solidFill>
                  <a:schemeClr val="lt1"/>
                </a:solidFill>
                <a:latin typeface="Lato"/>
                <a:ea typeface="Lato"/>
                <a:cs typeface="Lato"/>
                <a:sym typeface="Lato"/>
              </a:rPr>
              <a:t>There is no </a:t>
            </a:r>
            <a:r>
              <a:rPr lang="en-GB" sz="1600">
                <a:solidFill>
                  <a:schemeClr val="lt1"/>
                </a:solidFill>
                <a:latin typeface="Lato"/>
                <a:ea typeface="Lato"/>
                <a:cs typeface="Lato"/>
                <a:sym typeface="Lato"/>
              </a:rPr>
              <a:t>compulsion</a:t>
            </a:r>
            <a:r>
              <a:rPr lang="en-GB" sz="1600">
                <a:solidFill>
                  <a:schemeClr val="lt1"/>
                </a:solidFill>
                <a:latin typeface="Lato"/>
                <a:ea typeface="Lato"/>
                <a:cs typeface="Lato"/>
                <a:sym typeface="Lato"/>
              </a:rPr>
              <a:t> of buying or selling after analysis is over.</a:t>
            </a:r>
            <a:endParaRPr sz="1600">
              <a:solidFill>
                <a:schemeClr val="lt1"/>
              </a:solidFill>
              <a:latin typeface="Lato"/>
              <a:ea typeface="Lato"/>
              <a:cs typeface="Lato"/>
              <a:sym typeface="Lato"/>
            </a:endParaRPr>
          </a:p>
          <a:p>
            <a:pPr indent="-330200" lvl="0" marL="457200" rtl="0" algn="l">
              <a:spcBef>
                <a:spcPts val="1000"/>
              </a:spcBef>
              <a:spcAft>
                <a:spcPts val="1000"/>
              </a:spcAft>
              <a:buClr>
                <a:schemeClr val="lt1"/>
              </a:buClr>
              <a:buSzPts val="1600"/>
              <a:buFont typeface="Lato"/>
              <a:buChar char="●"/>
            </a:pPr>
            <a:r>
              <a:rPr lang="en-GB" sz="1600">
                <a:solidFill>
                  <a:schemeClr val="lt1"/>
                </a:solidFill>
                <a:latin typeface="Lato"/>
                <a:ea typeface="Lato"/>
                <a:cs typeface="Lato"/>
                <a:sym typeface="Lato"/>
              </a:rPr>
              <a:t>User always has control of buying and selling after visualizing.</a:t>
            </a:r>
            <a:endParaRPr sz="16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4"/>
          <p:cNvSpPr txBox="1"/>
          <p:nvPr>
            <p:ph idx="4294967295" type="title"/>
          </p:nvPr>
        </p:nvSpPr>
        <p:spPr>
          <a:xfrm>
            <a:off x="2272550" y="168700"/>
            <a:ext cx="50151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Shneiderman’s 8 Golden Rule</a:t>
            </a:r>
            <a:endParaRPr b="1" sz="2400">
              <a:latin typeface="Roboto"/>
              <a:ea typeface="Roboto"/>
              <a:cs typeface="Roboto"/>
              <a:sym typeface="Roboto"/>
            </a:endParaRPr>
          </a:p>
        </p:txBody>
      </p:sp>
      <p:sp>
        <p:nvSpPr>
          <p:cNvPr id="413" name="Google Shape;413;p34"/>
          <p:cNvSpPr txBox="1"/>
          <p:nvPr/>
        </p:nvSpPr>
        <p:spPr>
          <a:xfrm>
            <a:off x="2889950" y="788075"/>
            <a:ext cx="378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lt1"/>
                </a:solidFill>
                <a:latin typeface="Lato"/>
                <a:ea typeface="Lato"/>
                <a:cs typeface="Lato"/>
                <a:sym typeface="Lato"/>
              </a:rPr>
              <a:t>Reduce short term memory load </a:t>
            </a:r>
            <a:endParaRPr b="1" sz="1700">
              <a:solidFill>
                <a:schemeClr val="lt1"/>
              </a:solidFill>
              <a:latin typeface="Lato"/>
              <a:ea typeface="Lato"/>
              <a:cs typeface="Lato"/>
              <a:sym typeface="Lato"/>
            </a:endParaRPr>
          </a:p>
        </p:txBody>
      </p:sp>
      <p:pic>
        <p:nvPicPr>
          <p:cNvPr id="414" name="Google Shape;414;p34"/>
          <p:cNvPicPr preferRelativeResize="0"/>
          <p:nvPr/>
        </p:nvPicPr>
        <p:blipFill rotWithShape="1">
          <a:blip r:embed="rId3">
            <a:alphaModFix/>
          </a:blip>
          <a:srcRect b="6328" l="0" r="0" t="3009"/>
          <a:stretch/>
        </p:blipFill>
        <p:spPr>
          <a:xfrm>
            <a:off x="1368250" y="1342950"/>
            <a:ext cx="6407501" cy="3267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5"/>
          <p:cNvSpPr txBox="1"/>
          <p:nvPr>
            <p:ph type="title"/>
          </p:nvPr>
        </p:nvSpPr>
        <p:spPr>
          <a:xfrm>
            <a:off x="645300" y="2329550"/>
            <a:ext cx="3618300" cy="18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500">
                <a:latin typeface="Roboto"/>
                <a:ea typeface="Roboto"/>
                <a:cs typeface="Roboto"/>
                <a:sym typeface="Roboto"/>
              </a:rPr>
              <a:t>Thank you!</a:t>
            </a:r>
            <a:endParaRPr b="1" sz="3500">
              <a:latin typeface="Roboto"/>
              <a:ea typeface="Roboto"/>
              <a:cs typeface="Roboto"/>
              <a:sym typeface="Roboto"/>
            </a:endParaRPr>
          </a:p>
        </p:txBody>
      </p:sp>
      <p:pic>
        <p:nvPicPr>
          <p:cNvPr id="420" name="Google Shape;420;p35"/>
          <p:cNvPicPr preferRelativeResize="0"/>
          <p:nvPr/>
        </p:nvPicPr>
        <p:blipFill>
          <a:blip r:embed="rId3">
            <a:alphaModFix/>
          </a:blip>
          <a:stretch>
            <a:fillRect/>
          </a:stretch>
        </p:blipFill>
        <p:spPr>
          <a:xfrm>
            <a:off x="5019550" y="929525"/>
            <a:ext cx="3532300" cy="353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Discovery</a:t>
            </a:r>
            <a:endParaRPr/>
          </a:p>
        </p:txBody>
      </p:sp>
      <p:sp>
        <p:nvSpPr>
          <p:cNvPr id="235" name="Google Shape;235;p18"/>
          <p:cNvSpPr txBox="1"/>
          <p:nvPr/>
        </p:nvSpPr>
        <p:spPr>
          <a:xfrm>
            <a:off x="1485675" y="1192575"/>
            <a:ext cx="15090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FFFFFF"/>
                </a:solidFill>
                <a:latin typeface="Montserrat"/>
                <a:ea typeface="Montserrat"/>
                <a:cs typeface="Montserrat"/>
                <a:sym typeface="Montserrat"/>
              </a:rPr>
              <a:t>01. What</a:t>
            </a:r>
            <a:endParaRPr sz="1100">
              <a:solidFill>
                <a:srgbClr val="FFFFFF"/>
              </a:solidFill>
            </a:endParaRPr>
          </a:p>
          <a:p>
            <a:pPr indent="0" lvl="0" marL="0" rtl="0" algn="l">
              <a:spcBef>
                <a:spcPts val="0"/>
              </a:spcBef>
              <a:spcAft>
                <a:spcPts val="0"/>
              </a:spcAft>
              <a:buNone/>
            </a:pPr>
            <a:r>
              <a:t/>
            </a:r>
            <a:endParaRPr sz="1000">
              <a:solidFill>
                <a:srgbClr val="FFFFFF"/>
              </a:solidFill>
            </a:endParaRPr>
          </a:p>
        </p:txBody>
      </p:sp>
      <p:sp>
        <p:nvSpPr>
          <p:cNvPr id="236" name="Google Shape;236;p18"/>
          <p:cNvSpPr txBox="1"/>
          <p:nvPr/>
        </p:nvSpPr>
        <p:spPr>
          <a:xfrm>
            <a:off x="4952400" y="1151750"/>
            <a:ext cx="15090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Montserrat"/>
                <a:ea typeface="Montserrat"/>
                <a:cs typeface="Montserrat"/>
                <a:sym typeface="Montserrat"/>
              </a:rPr>
              <a:t>02. How</a:t>
            </a:r>
            <a:endParaRPr sz="1000">
              <a:solidFill>
                <a:srgbClr val="FFFFFF"/>
              </a:solidFill>
            </a:endParaRPr>
          </a:p>
          <a:p>
            <a:pPr indent="0" lvl="0" marL="0" rtl="0" algn="l">
              <a:spcBef>
                <a:spcPts val="0"/>
              </a:spcBef>
              <a:spcAft>
                <a:spcPts val="0"/>
              </a:spcAft>
              <a:buNone/>
            </a:pPr>
            <a:r>
              <a:t/>
            </a:r>
            <a:endParaRPr sz="900">
              <a:solidFill>
                <a:srgbClr val="FFFFFF"/>
              </a:solidFill>
            </a:endParaRPr>
          </a:p>
        </p:txBody>
      </p:sp>
      <p:sp>
        <p:nvSpPr>
          <p:cNvPr id="237" name="Google Shape;237;p18"/>
          <p:cNvSpPr txBox="1"/>
          <p:nvPr/>
        </p:nvSpPr>
        <p:spPr>
          <a:xfrm>
            <a:off x="1485675" y="3460200"/>
            <a:ext cx="1663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Montserrat"/>
                <a:ea typeface="Montserrat"/>
                <a:cs typeface="Montserrat"/>
                <a:sym typeface="Montserrat"/>
              </a:rPr>
              <a:t>03. When</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
        <p:nvSpPr>
          <p:cNvPr id="238" name="Google Shape;238;p18"/>
          <p:cNvSpPr txBox="1"/>
          <p:nvPr/>
        </p:nvSpPr>
        <p:spPr>
          <a:xfrm>
            <a:off x="4897300" y="3384000"/>
            <a:ext cx="20112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Montserrat"/>
                <a:ea typeface="Montserrat"/>
                <a:cs typeface="Montserrat"/>
                <a:sym typeface="Montserrat"/>
              </a:rPr>
              <a:t>04. Where</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
        <p:nvSpPr>
          <p:cNvPr id="239" name="Google Shape;239;p18"/>
          <p:cNvSpPr txBox="1"/>
          <p:nvPr/>
        </p:nvSpPr>
        <p:spPr>
          <a:xfrm>
            <a:off x="1429575" y="2194388"/>
            <a:ext cx="3198600" cy="107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lt1"/>
                </a:solidFill>
                <a:latin typeface="Lato"/>
                <a:ea typeface="Lato"/>
                <a:cs typeface="Lato"/>
                <a:sym typeface="Lato"/>
              </a:rPr>
              <a:t>Instead of relying on random videos on the internet or stock predictors, It would be great if we augment human cognitive capabilities so that the user himself, after understanding the fundamentals, benefits and risks, takes an informed step of investing in stock market. Presenting, A stock simulator- Aatmanirbhar.</a:t>
            </a:r>
            <a:endParaRPr sz="1200">
              <a:solidFill>
                <a:schemeClr val="lt1"/>
              </a:solidFill>
              <a:latin typeface="Lato"/>
              <a:ea typeface="Lato"/>
              <a:cs typeface="Lato"/>
              <a:sym typeface="Lato"/>
            </a:endParaRPr>
          </a:p>
          <a:p>
            <a:pPr indent="0" lvl="0" marL="0" rtl="0" algn="l">
              <a:lnSpc>
                <a:spcPct val="115000"/>
              </a:lnSpc>
              <a:spcBef>
                <a:spcPts val="400"/>
              </a:spcBef>
              <a:spcAft>
                <a:spcPts val="1600"/>
              </a:spcAft>
              <a:buNone/>
            </a:pPr>
            <a:r>
              <a:t/>
            </a:r>
            <a:endParaRPr sz="1200">
              <a:solidFill>
                <a:srgbClr val="D9D9D9"/>
              </a:solidFill>
              <a:latin typeface="Lato"/>
              <a:ea typeface="Lato"/>
              <a:cs typeface="Lato"/>
              <a:sym typeface="Lato"/>
            </a:endParaRPr>
          </a:p>
        </p:txBody>
      </p:sp>
      <p:sp>
        <p:nvSpPr>
          <p:cNvPr id="240" name="Google Shape;240;p18"/>
          <p:cNvSpPr txBox="1"/>
          <p:nvPr/>
        </p:nvSpPr>
        <p:spPr>
          <a:xfrm>
            <a:off x="4969425" y="1788300"/>
            <a:ext cx="3587400" cy="156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lt1"/>
                </a:solidFill>
                <a:latin typeface="Lato"/>
                <a:ea typeface="Lato"/>
                <a:cs typeface="Lato"/>
                <a:sym typeface="Lato"/>
              </a:rPr>
              <a:t>1. </a:t>
            </a:r>
            <a:r>
              <a:rPr lang="en-GB" sz="1200">
                <a:solidFill>
                  <a:schemeClr val="lt1"/>
                </a:solidFill>
                <a:latin typeface="Lato"/>
                <a:ea typeface="Lato"/>
                <a:cs typeface="Lato"/>
                <a:sym typeface="Lato"/>
              </a:rPr>
              <a:t>Providing a simulator to the user where he/she can practice with the virtual money but real data. </a:t>
            </a:r>
            <a:endParaRPr sz="1200">
              <a:solidFill>
                <a:schemeClr val="lt1"/>
              </a:solidFill>
              <a:latin typeface="Lato"/>
              <a:ea typeface="Lato"/>
              <a:cs typeface="Lato"/>
              <a:sym typeface="Lato"/>
            </a:endParaRPr>
          </a:p>
          <a:p>
            <a:pPr indent="0" lvl="0" marL="0" rtl="0" algn="l">
              <a:lnSpc>
                <a:spcPct val="115000"/>
              </a:lnSpc>
              <a:spcBef>
                <a:spcPts val="400"/>
              </a:spcBef>
              <a:spcAft>
                <a:spcPts val="0"/>
              </a:spcAft>
              <a:buNone/>
            </a:pPr>
            <a:r>
              <a:rPr lang="en-GB" sz="1200">
                <a:solidFill>
                  <a:schemeClr val="lt1"/>
                </a:solidFill>
                <a:latin typeface="Lato"/>
                <a:ea typeface="Lato"/>
                <a:cs typeface="Lato"/>
                <a:sym typeface="Lato"/>
              </a:rPr>
              <a:t>2. Providing a visualization dashboard so that users can track the data and past performance of the stocks. </a:t>
            </a:r>
            <a:endParaRPr sz="1200">
              <a:solidFill>
                <a:schemeClr val="lt1"/>
              </a:solidFill>
              <a:latin typeface="Lato"/>
              <a:ea typeface="Lato"/>
              <a:cs typeface="Lato"/>
              <a:sym typeface="Lato"/>
            </a:endParaRPr>
          </a:p>
          <a:p>
            <a:pPr indent="0" lvl="0" marL="0" rtl="0" algn="l">
              <a:lnSpc>
                <a:spcPct val="115000"/>
              </a:lnSpc>
              <a:spcBef>
                <a:spcPts val="400"/>
              </a:spcBef>
              <a:spcAft>
                <a:spcPts val="400"/>
              </a:spcAft>
              <a:buNone/>
            </a:pPr>
            <a:r>
              <a:rPr lang="en-GB" sz="1200">
                <a:solidFill>
                  <a:schemeClr val="lt1"/>
                </a:solidFill>
                <a:latin typeface="Lato"/>
                <a:ea typeface="Lato"/>
                <a:cs typeface="Lato"/>
                <a:sym typeface="Lato"/>
              </a:rPr>
              <a:t>3. Providing a News Section so that people can buy/sell stocks by influence of the news. </a:t>
            </a:r>
            <a:endParaRPr sz="1200">
              <a:solidFill>
                <a:schemeClr val="lt1"/>
              </a:solidFill>
              <a:latin typeface="Lato"/>
              <a:ea typeface="Lato"/>
              <a:cs typeface="Lato"/>
              <a:sym typeface="Lato"/>
            </a:endParaRPr>
          </a:p>
        </p:txBody>
      </p:sp>
      <p:sp>
        <p:nvSpPr>
          <p:cNvPr id="241" name="Google Shape;241;p18"/>
          <p:cNvSpPr txBox="1"/>
          <p:nvPr/>
        </p:nvSpPr>
        <p:spPr>
          <a:xfrm>
            <a:off x="4897300" y="3894375"/>
            <a:ext cx="3955500" cy="102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400"/>
              </a:spcAft>
              <a:buNone/>
            </a:pPr>
            <a:r>
              <a:rPr lang="en-GB" sz="1200">
                <a:solidFill>
                  <a:schemeClr val="lt1"/>
                </a:solidFill>
                <a:latin typeface="Lato"/>
                <a:ea typeface="Lato"/>
                <a:cs typeface="Lato"/>
                <a:sym typeface="Lato"/>
              </a:rPr>
              <a:t>There are no changes based on location anybody from anyplace can work on this. There is just a small issue that the exchanges we have listed are specific to indian market. But for knowledge purpose anybody can use it.</a:t>
            </a:r>
            <a:endParaRPr sz="1200">
              <a:solidFill>
                <a:srgbClr val="D9D9D9"/>
              </a:solidFill>
              <a:latin typeface="Lato"/>
              <a:ea typeface="Lato"/>
              <a:cs typeface="Lato"/>
              <a:sym typeface="Lato"/>
            </a:endParaRPr>
          </a:p>
        </p:txBody>
      </p:sp>
      <p:sp>
        <p:nvSpPr>
          <p:cNvPr id="242" name="Google Shape;242;p18"/>
          <p:cNvSpPr txBox="1"/>
          <p:nvPr/>
        </p:nvSpPr>
        <p:spPr>
          <a:xfrm>
            <a:off x="1485675" y="4192800"/>
            <a:ext cx="3086400" cy="98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lt1"/>
                </a:solidFill>
                <a:latin typeface="Lato"/>
                <a:ea typeface="Lato"/>
                <a:cs typeface="Lato"/>
                <a:sym typeface="Lato"/>
              </a:rPr>
              <a:t>There are no prerequisite activities, to be performed, no need of any </a:t>
            </a:r>
            <a:r>
              <a:rPr lang="en-GB" sz="1200">
                <a:solidFill>
                  <a:schemeClr val="lt1"/>
                </a:solidFill>
                <a:latin typeface="Lato"/>
                <a:ea typeface="Lato"/>
                <a:cs typeface="Lato"/>
                <a:sym typeface="Lato"/>
              </a:rPr>
              <a:t>prerequisite</a:t>
            </a:r>
            <a:r>
              <a:rPr lang="en-GB" sz="1200">
                <a:solidFill>
                  <a:schemeClr val="lt1"/>
                </a:solidFill>
                <a:latin typeface="Lato"/>
                <a:ea typeface="Lato"/>
                <a:cs typeface="Lato"/>
                <a:sym typeface="Lato"/>
              </a:rPr>
              <a:t> knowledge of stock.</a:t>
            </a:r>
            <a:endParaRPr sz="1200">
              <a:solidFill>
                <a:schemeClr val="lt1"/>
              </a:solidFill>
              <a:latin typeface="Lato"/>
              <a:ea typeface="Lato"/>
              <a:cs typeface="Lato"/>
              <a:sym typeface="Lato"/>
            </a:endParaRPr>
          </a:p>
          <a:p>
            <a:pPr indent="0" lvl="0" marL="0" rtl="0" algn="l">
              <a:lnSpc>
                <a:spcPct val="115000"/>
              </a:lnSpc>
              <a:spcBef>
                <a:spcPts val="400"/>
              </a:spcBef>
              <a:spcAft>
                <a:spcPts val="0"/>
              </a:spcAft>
              <a:buNone/>
            </a:pPr>
            <a:r>
              <a:rPr lang="en-GB" sz="1200">
                <a:solidFill>
                  <a:schemeClr val="lt1"/>
                </a:solidFill>
                <a:latin typeface="Lato"/>
                <a:ea typeface="Lato"/>
                <a:cs typeface="Lato"/>
                <a:sym typeface="Lato"/>
              </a:rPr>
              <a:t>The application has a get to know trading terms page</a:t>
            </a:r>
            <a:endParaRPr>
              <a:solidFill>
                <a:schemeClr val="lt1"/>
              </a:solidFill>
            </a:endParaRPr>
          </a:p>
          <a:p>
            <a:pPr indent="0" lvl="0" marL="0" rtl="0" algn="l">
              <a:lnSpc>
                <a:spcPct val="115000"/>
              </a:lnSpc>
              <a:spcBef>
                <a:spcPts val="400"/>
              </a:spcBef>
              <a:spcAft>
                <a:spcPts val="1600"/>
              </a:spcAft>
              <a:buNone/>
            </a:pPr>
            <a:r>
              <a:t/>
            </a:r>
            <a:endParaRPr sz="1200">
              <a:solidFill>
                <a:srgbClr val="D9D9D9"/>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587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Input/Output Channels</a:t>
            </a:r>
            <a:endParaRPr/>
          </a:p>
        </p:txBody>
      </p:sp>
      <p:sp>
        <p:nvSpPr>
          <p:cNvPr id="248" name="Google Shape;248;p19"/>
          <p:cNvSpPr txBox="1"/>
          <p:nvPr>
            <p:ph idx="1" type="body"/>
          </p:nvPr>
        </p:nvSpPr>
        <p:spPr>
          <a:xfrm>
            <a:off x="1297500" y="1567550"/>
            <a:ext cx="28458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Arial"/>
                <a:ea typeface="Arial"/>
                <a:cs typeface="Arial"/>
                <a:sym typeface="Arial"/>
              </a:rPr>
              <a:t>Input Methods (Human):</a:t>
            </a:r>
            <a:endParaRPr sz="1500">
              <a:latin typeface="Arial"/>
              <a:ea typeface="Arial"/>
              <a:cs typeface="Arial"/>
              <a:sym typeface="Arial"/>
            </a:endParaRPr>
          </a:p>
          <a:p>
            <a:pPr indent="-323850" lvl="0" marL="457200" rtl="0" algn="l">
              <a:spcBef>
                <a:spcPts val="1600"/>
              </a:spcBef>
              <a:spcAft>
                <a:spcPts val="0"/>
              </a:spcAft>
              <a:buSzPts val="1500"/>
              <a:buFont typeface="Arial"/>
              <a:buAutoNum type="arabicParenR"/>
            </a:pPr>
            <a:r>
              <a:rPr lang="en-GB" sz="1500">
                <a:latin typeface="Arial"/>
                <a:ea typeface="Arial"/>
                <a:cs typeface="Arial"/>
                <a:sym typeface="Arial"/>
              </a:rPr>
              <a:t>Visual Channel (Eyes)</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arenR"/>
            </a:pPr>
            <a:r>
              <a:rPr lang="en-GB" sz="1500">
                <a:latin typeface="Arial"/>
                <a:ea typeface="Arial"/>
                <a:cs typeface="Arial"/>
                <a:sym typeface="Arial"/>
              </a:rPr>
              <a:t>Haptic Channel (Touch)</a:t>
            </a:r>
            <a:endParaRPr sz="1500">
              <a:latin typeface="Arial"/>
              <a:ea typeface="Arial"/>
              <a:cs typeface="Arial"/>
              <a:sym typeface="Arial"/>
            </a:endParaRPr>
          </a:p>
          <a:p>
            <a:pPr indent="0" lvl="0" marL="0" rtl="0" algn="l">
              <a:spcBef>
                <a:spcPts val="1600"/>
              </a:spcBef>
              <a:spcAft>
                <a:spcPts val="0"/>
              </a:spcAft>
              <a:buNone/>
            </a:pPr>
            <a:r>
              <a:rPr lang="en-GB" sz="1500">
                <a:latin typeface="Arial"/>
                <a:ea typeface="Arial"/>
                <a:cs typeface="Arial"/>
                <a:sym typeface="Arial"/>
              </a:rPr>
              <a:t>Output Methods (Human)</a:t>
            </a:r>
            <a:endParaRPr sz="1500">
              <a:latin typeface="Arial"/>
              <a:ea typeface="Arial"/>
              <a:cs typeface="Arial"/>
              <a:sym typeface="Arial"/>
            </a:endParaRPr>
          </a:p>
          <a:p>
            <a:pPr indent="-323850" lvl="0" marL="457200" rtl="0" algn="l">
              <a:spcBef>
                <a:spcPts val="1600"/>
              </a:spcBef>
              <a:spcAft>
                <a:spcPts val="0"/>
              </a:spcAft>
              <a:buSzPts val="1500"/>
              <a:buFont typeface="Arial"/>
              <a:buAutoNum type="arabicParenR"/>
            </a:pPr>
            <a:r>
              <a:rPr lang="en-GB" sz="1500">
                <a:latin typeface="Arial"/>
                <a:ea typeface="Arial"/>
                <a:cs typeface="Arial"/>
                <a:sym typeface="Arial"/>
              </a:rPr>
              <a:t>Movement</a:t>
            </a:r>
            <a:endParaRPr sz="1500">
              <a:latin typeface="Arial"/>
              <a:ea typeface="Arial"/>
              <a:cs typeface="Arial"/>
              <a:sym typeface="Arial"/>
            </a:endParaRPr>
          </a:p>
          <a:p>
            <a:pPr indent="0" lvl="0" marL="0" rtl="0" algn="l">
              <a:spcBef>
                <a:spcPts val="1600"/>
              </a:spcBef>
              <a:spcAft>
                <a:spcPts val="1600"/>
              </a:spcAft>
              <a:buNone/>
            </a:pPr>
            <a:r>
              <a:t/>
            </a:r>
            <a:endParaRPr/>
          </a:p>
        </p:txBody>
      </p:sp>
      <p:sp>
        <p:nvSpPr>
          <p:cNvPr id="249" name="Google Shape;249;p19"/>
          <p:cNvSpPr txBox="1"/>
          <p:nvPr>
            <p:ph idx="1" type="body"/>
          </p:nvPr>
        </p:nvSpPr>
        <p:spPr>
          <a:xfrm>
            <a:off x="5001400" y="1649925"/>
            <a:ext cx="2845800" cy="23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Arial"/>
                <a:ea typeface="Arial"/>
                <a:cs typeface="Arial"/>
                <a:sym typeface="Arial"/>
              </a:rPr>
              <a:t>Input Methods (Computer):</a:t>
            </a:r>
            <a:endParaRPr sz="1500">
              <a:latin typeface="Arial"/>
              <a:ea typeface="Arial"/>
              <a:cs typeface="Arial"/>
              <a:sym typeface="Arial"/>
            </a:endParaRPr>
          </a:p>
          <a:p>
            <a:pPr indent="-323850" lvl="0" marL="457200" rtl="0" algn="l">
              <a:spcBef>
                <a:spcPts val="1600"/>
              </a:spcBef>
              <a:spcAft>
                <a:spcPts val="0"/>
              </a:spcAft>
              <a:buSzPts val="1500"/>
              <a:buFont typeface="Arial"/>
              <a:buAutoNum type="arabicParenR"/>
            </a:pPr>
            <a:r>
              <a:rPr lang="en-GB" sz="1500">
                <a:latin typeface="Arial"/>
                <a:ea typeface="Arial"/>
                <a:cs typeface="Arial"/>
                <a:sym typeface="Arial"/>
              </a:rPr>
              <a:t>Keyboard</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arenR"/>
            </a:pPr>
            <a:r>
              <a:rPr lang="en-GB" sz="1500">
                <a:latin typeface="Arial"/>
                <a:ea typeface="Arial"/>
                <a:cs typeface="Arial"/>
                <a:sym typeface="Arial"/>
              </a:rPr>
              <a:t>Mouse</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arenR"/>
            </a:pPr>
            <a:r>
              <a:rPr lang="en-GB" sz="1500">
                <a:latin typeface="Arial"/>
                <a:ea typeface="Arial"/>
                <a:cs typeface="Arial"/>
                <a:sym typeface="Arial"/>
              </a:rPr>
              <a:t>Touch sensitive screen</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arenR"/>
            </a:pPr>
            <a:r>
              <a:rPr lang="en-GB" sz="1500">
                <a:latin typeface="Arial"/>
                <a:ea typeface="Arial"/>
                <a:cs typeface="Arial"/>
                <a:sym typeface="Arial"/>
              </a:rPr>
              <a:t>Stylus</a:t>
            </a:r>
            <a:endParaRPr sz="1500">
              <a:latin typeface="Arial"/>
              <a:ea typeface="Arial"/>
              <a:cs typeface="Arial"/>
              <a:sym typeface="Arial"/>
            </a:endParaRPr>
          </a:p>
          <a:p>
            <a:pPr indent="0" lvl="0" marL="0" rtl="0" algn="l">
              <a:spcBef>
                <a:spcPts val="1600"/>
              </a:spcBef>
              <a:spcAft>
                <a:spcPts val="0"/>
              </a:spcAft>
              <a:buNone/>
            </a:pPr>
            <a:r>
              <a:rPr lang="en-GB" sz="1500">
                <a:latin typeface="Arial"/>
                <a:ea typeface="Arial"/>
                <a:cs typeface="Arial"/>
                <a:sym typeface="Arial"/>
              </a:rPr>
              <a:t>Output Methods (</a:t>
            </a:r>
            <a:r>
              <a:rPr lang="en-GB" sz="1500">
                <a:latin typeface="Arial"/>
                <a:ea typeface="Arial"/>
                <a:cs typeface="Arial"/>
                <a:sym typeface="Arial"/>
              </a:rPr>
              <a:t>Human</a:t>
            </a:r>
            <a:r>
              <a:rPr lang="en-GB" sz="1500">
                <a:latin typeface="Arial"/>
                <a:ea typeface="Arial"/>
                <a:cs typeface="Arial"/>
                <a:sym typeface="Arial"/>
              </a:rPr>
              <a:t>)</a:t>
            </a:r>
            <a:endParaRPr sz="1500">
              <a:latin typeface="Arial"/>
              <a:ea typeface="Arial"/>
              <a:cs typeface="Arial"/>
              <a:sym typeface="Arial"/>
            </a:endParaRPr>
          </a:p>
          <a:p>
            <a:pPr indent="-323850" lvl="0" marL="457200" rtl="0" algn="l">
              <a:spcBef>
                <a:spcPts val="1600"/>
              </a:spcBef>
              <a:spcAft>
                <a:spcPts val="0"/>
              </a:spcAft>
              <a:buSzPts val="1500"/>
              <a:buFont typeface="Arial"/>
              <a:buAutoNum type="arabicParenR"/>
            </a:pPr>
            <a:r>
              <a:rPr lang="en-GB" sz="1500">
                <a:latin typeface="Arial"/>
                <a:ea typeface="Arial"/>
                <a:cs typeface="Arial"/>
                <a:sym typeface="Arial"/>
              </a:rPr>
              <a:t>Monitor Screen</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Iterative Design Model</a:t>
            </a:r>
            <a:endParaRPr/>
          </a:p>
        </p:txBody>
      </p:sp>
      <p:sp>
        <p:nvSpPr>
          <p:cNvPr id="255" name="Google Shape;255;p20"/>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Requirement</a:t>
            </a:r>
            <a:endParaRPr/>
          </a:p>
        </p:txBody>
      </p:sp>
      <p:sp>
        <p:nvSpPr>
          <p:cNvPr id="256" name="Google Shape;256;p20"/>
          <p:cNvSpPr txBox="1"/>
          <p:nvPr/>
        </p:nvSpPr>
        <p:spPr>
          <a:xfrm>
            <a:off x="811321" y="2578050"/>
            <a:ext cx="22755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lt1"/>
                </a:solidFill>
                <a:latin typeface="Lato"/>
                <a:ea typeface="Lato"/>
                <a:cs typeface="Lato"/>
                <a:sym typeface="Lato"/>
              </a:rPr>
              <a:t>Major requirements must be defined; however, some functionalities or requested enhancements may evolve with time.</a:t>
            </a:r>
            <a:endParaRPr sz="1200">
              <a:solidFill>
                <a:schemeClr val="lt1"/>
              </a:solidFill>
            </a:endParaRPr>
          </a:p>
          <a:p>
            <a:pPr indent="0" lvl="0" marL="0" rtl="0" algn="l">
              <a:lnSpc>
                <a:spcPct val="115000"/>
              </a:lnSpc>
              <a:spcBef>
                <a:spcPts val="400"/>
              </a:spcBef>
              <a:spcAft>
                <a:spcPts val="1600"/>
              </a:spcAft>
              <a:buNone/>
            </a:pPr>
            <a:r>
              <a:t/>
            </a:r>
            <a:endParaRPr sz="1000">
              <a:solidFill>
                <a:srgbClr val="D9D9D9"/>
              </a:solidFill>
              <a:latin typeface="Lato"/>
              <a:ea typeface="Lato"/>
              <a:cs typeface="Lato"/>
              <a:sym typeface="Lato"/>
            </a:endParaRPr>
          </a:p>
        </p:txBody>
      </p:sp>
      <p:sp>
        <p:nvSpPr>
          <p:cNvPr id="257" name="Google Shape;257;p20"/>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Design and Development</a:t>
            </a:r>
            <a:endParaRPr/>
          </a:p>
        </p:txBody>
      </p:sp>
      <p:sp>
        <p:nvSpPr>
          <p:cNvPr id="258" name="Google Shape;258;p20"/>
          <p:cNvSpPr txBox="1"/>
          <p:nvPr/>
        </p:nvSpPr>
        <p:spPr>
          <a:xfrm>
            <a:off x="812750" y="3839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chemeClr val="lt1"/>
                </a:solidFill>
                <a:latin typeface="Lato"/>
                <a:ea typeface="Lato"/>
                <a:cs typeface="Lato"/>
                <a:sym typeface="Lato"/>
              </a:rPr>
              <a:t>Design UI/ UX considering all design heuristics</a:t>
            </a:r>
            <a:endParaRPr sz="1000">
              <a:solidFill>
                <a:schemeClr val="lt1"/>
              </a:solidFill>
              <a:latin typeface="Lato"/>
              <a:ea typeface="Lato"/>
              <a:cs typeface="Lato"/>
              <a:sym typeface="Lato"/>
            </a:endParaRPr>
          </a:p>
        </p:txBody>
      </p:sp>
      <p:sp>
        <p:nvSpPr>
          <p:cNvPr id="259" name="Google Shape;259;p20"/>
          <p:cNvSpPr txBox="1"/>
          <p:nvPr/>
        </p:nvSpPr>
        <p:spPr>
          <a:xfrm>
            <a:off x="6548575" y="1907325"/>
            <a:ext cx="19422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Implementation</a:t>
            </a:r>
            <a:endParaRPr/>
          </a:p>
        </p:txBody>
      </p:sp>
      <p:sp>
        <p:nvSpPr>
          <p:cNvPr id="260" name="Google Shape;260;p20"/>
          <p:cNvSpPr txBox="1"/>
          <p:nvPr/>
        </p:nvSpPr>
        <p:spPr>
          <a:xfrm>
            <a:off x="6548585" y="2416570"/>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chemeClr val="lt1"/>
                </a:solidFill>
                <a:latin typeface="Lato"/>
                <a:ea typeface="Lato"/>
                <a:cs typeface="Lato"/>
                <a:sym typeface="Lato"/>
              </a:rPr>
              <a:t>Deployment</a:t>
            </a:r>
            <a:r>
              <a:rPr lang="en-GB" sz="1000">
                <a:solidFill>
                  <a:schemeClr val="lt1"/>
                </a:solidFill>
                <a:latin typeface="Lato"/>
                <a:ea typeface="Lato"/>
                <a:cs typeface="Lato"/>
                <a:sym typeface="Lato"/>
              </a:rPr>
              <a:t> and </a:t>
            </a:r>
            <a:r>
              <a:rPr lang="en-GB" sz="1000">
                <a:solidFill>
                  <a:schemeClr val="lt1"/>
                </a:solidFill>
                <a:latin typeface="Lato"/>
                <a:ea typeface="Lato"/>
                <a:cs typeface="Lato"/>
                <a:sym typeface="Lato"/>
              </a:rPr>
              <a:t>maintenance</a:t>
            </a:r>
            <a:r>
              <a:rPr lang="en-GB" sz="1000">
                <a:solidFill>
                  <a:schemeClr val="lt1"/>
                </a:solidFill>
                <a:latin typeface="Lato"/>
                <a:ea typeface="Lato"/>
                <a:cs typeface="Lato"/>
                <a:sym typeface="Lato"/>
              </a:rPr>
              <a:t> of the project. Adding any new module if needed</a:t>
            </a:r>
            <a:endParaRPr sz="1000">
              <a:solidFill>
                <a:schemeClr val="lt1"/>
              </a:solidFill>
              <a:latin typeface="Lato"/>
              <a:ea typeface="Lato"/>
              <a:cs typeface="Lato"/>
              <a:sym typeface="Lato"/>
            </a:endParaRPr>
          </a:p>
        </p:txBody>
      </p:sp>
      <p:sp>
        <p:nvSpPr>
          <p:cNvPr id="261" name="Google Shape;261;p20"/>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Testing</a:t>
            </a:r>
            <a:endParaRPr/>
          </a:p>
        </p:txBody>
      </p:sp>
      <p:sp>
        <p:nvSpPr>
          <p:cNvPr id="262" name="Google Shape;262;p20"/>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chemeClr val="lt1"/>
                </a:solidFill>
                <a:latin typeface="Lato"/>
                <a:ea typeface="Lato"/>
                <a:cs typeface="Lato"/>
                <a:sym typeface="Lato"/>
              </a:rPr>
              <a:t>All </a:t>
            </a:r>
            <a:r>
              <a:rPr lang="en-GB" sz="1000">
                <a:solidFill>
                  <a:schemeClr val="lt1"/>
                </a:solidFill>
                <a:latin typeface="Lato"/>
                <a:ea typeface="Lato"/>
                <a:cs typeface="Lato"/>
                <a:sym typeface="Lato"/>
              </a:rPr>
              <a:t>functions, button, links must be tested by both development team and testing team</a:t>
            </a:r>
            <a:endParaRPr sz="1000">
              <a:solidFill>
                <a:schemeClr val="lt1"/>
              </a:solidFill>
              <a:latin typeface="Lato"/>
              <a:ea typeface="Lato"/>
              <a:cs typeface="Lato"/>
              <a:sym typeface="Lato"/>
            </a:endParaRPr>
          </a:p>
        </p:txBody>
      </p:sp>
      <p:cxnSp>
        <p:nvCxnSpPr>
          <p:cNvPr id="263" name="Google Shape;263;p20"/>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64" name="Google Shape;264;p20"/>
          <p:cNvCxnSpPr/>
          <p:nvPr/>
        </p:nvCxnSpPr>
        <p:spPr>
          <a:xfrm flipH="1">
            <a:off x="780842" y="31202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65" name="Google Shape;265;p20"/>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66" name="Google Shape;266;p20"/>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67" name="Google Shape;267;p20"/>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20"/>
          <p:cNvGrpSpPr/>
          <p:nvPr/>
        </p:nvGrpSpPr>
        <p:grpSpPr>
          <a:xfrm>
            <a:off x="3078687" y="2700858"/>
            <a:ext cx="737729" cy="737729"/>
            <a:chOff x="2920647" y="2157958"/>
            <a:chExt cx="827700" cy="827700"/>
          </a:xfrm>
        </p:grpSpPr>
        <p:sp>
          <p:nvSpPr>
            <p:cNvPr id="272" name="Google Shape;272;p20"/>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0"/>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75" name="Google Shape;275;p20"/>
          <p:cNvGrpSpPr/>
          <p:nvPr/>
        </p:nvGrpSpPr>
        <p:grpSpPr>
          <a:xfrm rot="-5400000">
            <a:off x="4225338" y="3802929"/>
            <a:ext cx="737729" cy="737729"/>
            <a:chOff x="2920647" y="2157958"/>
            <a:chExt cx="827700" cy="827700"/>
          </a:xfrm>
        </p:grpSpPr>
        <p:sp>
          <p:nvSpPr>
            <p:cNvPr id="276" name="Google Shape;276;p20"/>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0"/>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79" name="Google Shape;279;p20"/>
          <p:cNvGrpSpPr/>
          <p:nvPr/>
        </p:nvGrpSpPr>
        <p:grpSpPr>
          <a:xfrm>
            <a:off x="5313093" y="2700655"/>
            <a:ext cx="737804" cy="737804"/>
            <a:chOff x="5428888" y="2158023"/>
            <a:chExt cx="828900" cy="828900"/>
          </a:xfrm>
        </p:grpSpPr>
        <p:sp>
          <p:nvSpPr>
            <p:cNvPr id="280" name="Google Shape;280;p20"/>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0"/>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83" name="Google Shape;283;p20"/>
          <p:cNvGrpSpPr/>
          <p:nvPr/>
        </p:nvGrpSpPr>
        <p:grpSpPr>
          <a:xfrm rot="5400000">
            <a:off x="4193370" y="1569752"/>
            <a:ext cx="737729" cy="737729"/>
            <a:chOff x="2920647" y="2157958"/>
            <a:chExt cx="827700" cy="827700"/>
          </a:xfrm>
        </p:grpSpPr>
        <p:sp>
          <p:nvSpPr>
            <p:cNvPr id="284" name="Google Shape;284;p20"/>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0"/>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87" name="Google Shape;287;p20"/>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1"/>
          <p:cNvSpPr txBox="1"/>
          <p:nvPr>
            <p:ph type="title"/>
          </p:nvPr>
        </p:nvSpPr>
        <p:spPr>
          <a:xfrm>
            <a:off x="1297500" y="302875"/>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a:t>
            </a:r>
            <a:r>
              <a:rPr b="1" lang="en-GB" sz="3200">
                <a:latin typeface="Roboto"/>
                <a:ea typeface="Roboto"/>
                <a:cs typeface="Roboto"/>
                <a:sym typeface="Roboto"/>
              </a:rPr>
              <a:t> </a:t>
            </a:r>
            <a:r>
              <a:rPr lang="en-GB"/>
              <a:t>Case</a:t>
            </a:r>
            <a:endParaRPr b="1" sz="3200">
              <a:latin typeface="Roboto"/>
              <a:ea typeface="Roboto"/>
              <a:cs typeface="Roboto"/>
              <a:sym typeface="Roboto"/>
            </a:endParaRPr>
          </a:p>
        </p:txBody>
      </p:sp>
      <p:sp>
        <p:nvSpPr>
          <p:cNvPr id="293" name="Google Shape;293;p21"/>
          <p:cNvSpPr/>
          <p:nvPr/>
        </p:nvSpPr>
        <p:spPr>
          <a:xfrm>
            <a:off x="7688228" y="3454101"/>
            <a:ext cx="1455698" cy="1689426"/>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94" name="Google Shape;294;p21"/>
          <p:cNvPicPr preferRelativeResize="0"/>
          <p:nvPr/>
        </p:nvPicPr>
        <p:blipFill>
          <a:blip r:embed="rId3">
            <a:alphaModFix/>
          </a:blip>
          <a:stretch>
            <a:fillRect/>
          </a:stretch>
        </p:blipFill>
        <p:spPr>
          <a:xfrm>
            <a:off x="1576600" y="973425"/>
            <a:ext cx="6312384" cy="4088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Stakeholders</a:t>
            </a:r>
            <a:endParaRPr sz="2700"/>
          </a:p>
        </p:txBody>
      </p:sp>
      <p:sp>
        <p:nvSpPr>
          <p:cNvPr id="300" name="Google Shape;300;p22"/>
          <p:cNvSpPr txBox="1"/>
          <p:nvPr/>
        </p:nvSpPr>
        <p:spPr>
          <a:xfrm>
            <a:off x="1297500" y="11517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latin typeface="Montserrat"/>
                <a:ea typeface="Montserrat"/>
                <a:cs typeface="Montserrat"/>
                <a:sym typeface="Montserrat"/>
              </a:rPr>
              <a:t>01</a:t>
            </a:r>
            <a:endParaRPr sz="1700">
              <a:solidFill>
                <a:srgbClr val="FFFFFF"/>
              </a:solidFill>
            </a:endParaRPr>
          </a:p>
          <a:p>
            <a:pPr indent="0" lvl="0" marL="0" rtl="0" algn="l">
              <a:spcBef>
                <a:spcPts val="0"/>
              </a:spcBef>
              <a:spcAft>
                <a:spcPts val="0"/>
              </a:spcAft>
              <a:buNone/>
            </a:pPr>
            <a:r>
              <a:t/>
            </a:r>
            <a:endParaRPr sz="1600">
              <a:solidFill>
                <a:srgbClr val="FFFFFF"/>
              </a:solidFill>
            </a:endParaRPr>
          </a:p>
        </p:txBody>
      </p:sp>
      <p:sp>
        <p:nvSpPr>
          <p:cNvPr id="301" name="Google Shape;301;p22"/>
          <p:cNvSpPr txBox="1"/>
          <p:nvPr>
            <p:ph idx="1" type="body"/>
          </p:nvPr>
        </p:nvSpPr>
        <p:spPr>
          <a:xfrm>
            <a:off x="1999800" y="3896750"/>
            <a:ext cx="5877300" cy="60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FFFFFF"/>
                </a:solidFill>
              </a:rPr>
              <a:t>Trade Associations- associations which promote trade, the product will prove to be an asset for association promotion</a:t>
            </a:r>
            <a:endParaRPr sz="1600">
              <a:solidFill>
                <a:srgbClr val="FFFFFF"/>
              </a:solidFill>
            </a:endParaRPr>
          </a:p>
        </p:txBody>
      </p:sp>
      <p:sp>
        <p:nvSpPr>
          <p:cNvPr id="302" name="Google Shape;302;p22"/>
          <p:cNvSpPr txBox="1"/>
          <p:nvPr/>
        </p:nvSpPr>
        <p:spPr>
          <a:xfrm>
            <a:off x="1297500" y="18497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latin typeface="Montserrat"/>
                <a:ea typeface="Montserrat"/>
                <a:cs typeface="Montserrat"/>
                <a:sym typeface="Montserrat"/>
              </a:rPr>
              <a:t>02</a:t>
            </a:r>
            <a:endParaRPr sz="1700">
              <a:solidFill>
                <a:srgbClr val="FFFFFF"/>
              </a:solidFill>
            </a:endParaRPr>
          </a:p>
          <a:p>
            <a:pPr indent="0" lvl="0" marL="0" rtl="0" algn="l">
              <a:spcBef>
                <a:spcPts val="0"/>
              </a:spcBef>
              <a:spcAft>
                <a:spcPts val="0"/>
              </a:spcAft>
              <a:buNone/>
            </a:pPr>
            <a:r>
              <a:t/>
            </a:r>
            <a:endParaRPr sz="1600">
              <a:solidFill>
                <a:srgbClr val="FFFFFF"/>
              </a:solidFill>
            </a:endParaRPr>
          </a:p>
        </p:txBody>
      </p:sp>
      <p:sp>
        <p:nvSpPr>
          <p:cNvPr id="303" name="Google Shape;303;p22"/>
          <p:cNvSpPr txBox="1"/>
          <p:nvPr>
            <p:ph idx="1" type="body"/>
          </p:nvPr>
        </p:nvSpPr>
        <p:spPr>
          <a:xfrm>
            <a:off x="1999775" y="2582319"/>
            <a:ext cx="5877300" cy="41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FFFFFF"/>
                </a:solidFill>
              </a:rPr>
              <a:t>Communities- community of novice investors, students, younger generation who can gather insight of trading from the website</a:t>
            </a:r>
            <a:endParaRPr sz="1600">
              <a:solidFill>
                <a:srgbClr val="FFFFFF"/>
              </a:solidFill>
            </a:endParaRPr>
          </a:p>
        </p:txBody>
      </p:sp>
      <p:sp>
        <p:nvSpPr>
          <p:cNvPr id="304" name="Google Shape;304;p22"/>
          <p:cNvSpPr txBox="1"/>
          <p:nvPr/>
        </p:nvSpPr>
        <p:spPr>
          <a:xfrm>
            <a:off x="1297500" y="2486140"/>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latin typeface="Montserrat"/>
                <a:ea typeface="Montserrat"/>
                <a:cs typeface="Montserrat"/>
                <a:sym typeface="Montserrat"/>
              </a:rPr>
              <a:t>03</a:t>
            </a:r>
            <a:endParaRPr sz="1600">
              <a:solidFill>
                <a:srgbClr val="FFFFFF"/>
              </a:solidFill>
            </a:endParaRPr>
          </a:p>
        </p:txBody>
      </p:sp>
      <p:sp>
        <p:nvSpPr>
          <p:cNvPr id="305" name="Google Shape;305;p22"/>
          <p:cNvSpPr txBox="1"/>
          <p:nvPr>
            <p:ph idx="1" type="body"/>
          </p:nvPr>
        </p:nvSpPr>
        <p:spPr>
          <a:xfrm>
            <a:off x="1999795" y="1925920"/>
            <a:ext cx="5877300" cy="50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FFFFFF"/>
                </a:solidFill>
              </a:rPr>
              <a:t>S</a:t>
            </a:r>
            <a:r>
              <a:rPr lang="en-GB" sz="1600">
                <a:solidFill>
                  <a:srgbClr val="FFFFFF"/>
                </a:solidFill>
              </a:rPr>
              <a:t>uppliers - service providers like, alpha vantage, provide an updated stock value of all stocks of all exchanges in real time</a:t>
            </a:r>
            <a:endParaRPr sz="1600">
              <a:solidFill>
                <a:srgbClr val="FFFFFF"/>
              </a:solidFill>
            </a:endParaRPr>
          </a:p>
        </p:txBody>
      </p:sp>
      <p:sp>
        <p:nvSpPr>
          <p:cNvPr id="306" name="Google Shape;306;p22"/>
          <p:cNvSpPr txBox="1"/>
          <p:nvPr/>
        </p:nvSpPr>
        <p:spPr>
          <a:xfrm>
            <a:off x="1297500" y="31392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latin typeface="Montserrat"/>
                <a:ea typeface="Montserrat"/>
                <a:cs typeface="Montserrat"/>
                <a:sym typeface="Montserrat"/>
              </a:rPr>
              <a:t>04</a:t>
            </a:r>
            <a:endParaRPr sz="1600">
              <a:solidFill>
                <a:srgbClr val="FFFFFF"/>
              </a:solidFill>
            </a:endParaRPr>
          </a:p>
        </p:txBody>
      </p:sp>
      <p:sp>
        <p:nvSpPr>
          <p:cNvPr id="307" name="Google Shape;307;p22"/>
          <p:cNvSpPr txBox="1"/>
          <p:nvPr/>
        </p:nvSpPr>
        <p:spPr>
          <a:xfrm>
            <a:off x="1307702" y="3836185"/>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latin typeface="Montserrat"/>
                <a:ea typeface="Montserrat"/>
                <a:cs typeface="Montserrat"/>
                <a:sym typeface="Montserrat"/>
              </a:rPr>
              <a:t>05</a:t>
            </a:r>
            <a:endParaRPr sz="1600">
              <a:solidFill>
                <a:srgbClr val="FFFFFF"/>
              </a:solidFill>
            </a:endParaRPr>
          </a:p>
        </p:txBody>
      </p:sp>
      <p:sp>
        <p:nvSpPr>
          <p:cNvPr id="308" name="Google Shape;308;p22"/>
          <p:cNvSpPr txBox="1"/>
          <p:nvPr>
            <p:ph idx="1" type="body"/>
          </p:nvPr>
        </p:nvSpPr>
        <p:spPr>
          <a:xfrm>
            <a:off x="1979375" y="1226493"/>
            <a:ext cx="5877300" cy="50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FFFFFF"/>
                </a:solidFill>
              </a:rPr>
              <a:t>C</a:t>
            </a:r>
            <a:r>
              <a:rPr lang="en-GB" sz="1600">
                <a:solidFill>
                  <a:srgbClr val="FFFFFF"/>
                </a:solidFill>
              </a:rPr>
              <a:t>ustomers-can change their buying habits, learn how to trade, be aware of market news</a:t>
            </a:r>
            <a:endParaRPr sz="1600"/>
          </a:p>
        </p:txBody>
      </p:sp>
      <p:sp>
        <p:nvSpPr>
          <p:cNvPr id="309" name="Google Shape;309;p22"/>
          <p:cNvSpPr txBox="1"/>
          <p:nvPr>
            <p:ph idx="1" type="body"/>
          </p:nvPr>
        </p:nvSpPr>
        <p:spPr>
          <a:xfrm>
            <a:off x="1999800" y="3231522"/>
            <a:ext cx="5877300" cy="50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FFFFFF"/>
                </a:solidFill>
              </a:rPr>
              <a:t>G</a:t>
            </a:r>
            <a:r>
              <a:rPr lang="en-GB" sz="1600">
                <a:solidFill>
                  <a:srgbClr val="FFFFFF"/>
                </a:solidFill>
              </a:rPr>
              <a:t>overnments- is an external stakeholder,  government rules and regulations  affect trading policies substantially</a:t>
            </a:r>
            <a:endParaRPr sz="1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KLM Model Comparison </a:t>
            </a:r>
            <a:endParaRPr/>
          </a:p>
        </p:txBody>
      </p:sp>
      <p:sp>
        <p:nvSpPr>
          <p:cNvPr id="315" name="Google Shape;315;p23"/>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a:buChar char="●"/>
            </a:pPr>
            <a:r>
              <a:rPr lang="en-GB" sz="1400">
                <a:latin typeface="Arial"/>
                <a:ea typeface="Arial"/>
                <a:cs typeface="Arial"/>
                <a:sym typeface="Arial"/>
              </a:rPr>
              <a:t>We have provided the user with selection list of companies. User can choose a stock from the list and visualize its graph.</a:t>
            </a:r>
            <a:endParaRPr sz="1400">
              <a:latin typeface="Arial"/>
              <a:ea typeface="Arial"/>
              <a:cs typeface="Arial"/>
              <a:sym typeface="Arial"/>
            </a:endParaRPr>
          </a:p>
          <a:p>
            <a:pPr indent="-317500" lvl="0" marL="457200" rtl="0" algn="l">
              <a:spcBef>
                <a:spcPts val="1000"/>
              </a:spcBef>
              <a:spcAft>
                <a:spcPts val="0"/>
              </a:spcAft>
              <a:buSzPts val="1400"/>
              <a:buFont typeface="Arial"/>
              <a:buChar char="●"/>
            </a:pPr>
            <a:r>
              <a:rPr lang="en-GB" sz="1400">
                <a:latin typeface="Arial"/>
                <a:ea typeface="Arial"/>
                <a:cs typeface="Arial"/>
                <a:sym typeface="Arial"/>
              </a:rPr>
              <a:t>Time taken by the user for the same can be calculated through KLM model:</a:t>
            </a:r>
            <a:endParaRPr sz="1400">
              <a:latin typeface="Arial"/>
              <a:ea typeface="Arial"/>
              <a:cs typeface="Arial"/>
              <a:sym typeface="Arial"/>
            </a:endParaRPr>
          </a:p>
          <a:p>
            <a:pPr indent="0" lvl="0" marL="457200" rtl="0" algn="l">
              <a:spcBef>
                <a:spcPts val="1600"/>
              </a:spcBef>
              <a:spcAft>
                <a:spcPts val="0"/>
              </a:spcAft>
              <a:buNone/>
            </a:pPr>
            <a:r>
              <a:rPr lang="en-GB">
                <a:latin typeface="Arial"/>
                <a:ea typeface="Arial"/>
                <a:cs typeface="Arial"/>
                <a:sym typeface="Arial"/>
              </a:rPr>
              <a:t>	</a:t>
            </a:r>
            <a:endParaRPr>
              <a:latin typeface="Arial"/>
              <a:ea typeface="Arial"/>
              <a:cs typeface="Arial"/>
              <a:sym typeface="Arial"/>
            </a:endParaRPr>
          </a:p>
          <a:p>
            <a:pPr indent="0" lvl="0" marL="0" rtl="0" algn="l">
              <a:spcBef>
                <a:spcPts val="1600"/>
              </a:spcBef>
              <a:spcAft>
                <a:spcPts val="1600"/>
              </a:spcAft>
              <a:buNone/>
            </a:pPr>
            <a:r>
              <a:t/>
            </a:r>
            <a:endParaRPr/>
          </a:p>
        </p:txBody>
      </p:sp>
      <p:graphicFrame>
        <p:nvGraphicFramePr>
          <p:cNvPr id="316" name="Google Shape;316;p23"/>
          <p:cNvGraphicFramePr/>
          <p:nvPr/>
        </p:nvGraphicFramePr>
        <p:xfrm>
          <a:off x="1297500" y="2282600"/>
          <a:ext cx="3000000" cy="3000000"/>
        </p:xfrm>
        <a:graphic>
          <a:graphicData uri="http://schemas.openxmlformats.org/drawingml/2006/table">
            <a:tbl>
              <a:tblPr>
                <a:noFill/>
                <a:tableStyleId>{C8C122AD-2805-47D6-BD18-C9CCE0C3A93F}</a:tableStyleId>
              </a:tblPr>
              <a:tblGrid>
                <a:gridCol w="5160500"/>
                <a:gridCol w="2078500"/>
              </a:tblGrid>
              <a:tr h="381000">
                <a:tc>
                  <a:txBody>
                    <a:bodyPr/>
                    <a:lstStyle/>
                    <a:p>
                      <a:pPr indent="0" lvl="0" marL="0" rtl="0" algn="l">
                        <a:spcBef>
                          <a:spcPts val="0"/>
                        </a:spcBef>
                        <a:spcAft>
                          <a:spcPts val="0"/>
                        </a:spcAft>
                        <a:buNone/>
                      </a:pPr>
                      <a:r>
                        <a:rPr b="1" lang="en-GB" sz="1700">
                          <a:solidFill>
                            <a:schemeClr val="lt1"/>
                          </a:solidFill>
                        </a:rPr>
                        <a:t>DESCRIPTION</a:t>
                      </a:r>
                      <a:endParaRPr b="1" sz="1700">
                        <a:solidFill>
                          <a:schemeClr val="lt1"/>
                        </a:solidFill>
                      </a:endParaRPr>
                    </a:p>
                  </a:txBody>
                  <a:tcPr marT="91425" marB="91425" marR="91425" marL="91425"/>
                </a:tc>
                <a:tc>
                  <a:txBody>
                    <a:bodyPr/>
                    <a:lstStyle/>
                    <a:p>
                      <a:pPr indent="0" lvl="0" marL="0" rtl="0" algn="l">
                        <a:spcBef>
                          <a:spcPts val="0"/>
                        </a:spcBef>
                        <a:spcAft>
                          <a:spcPts val="0"/>
                        </a:spcAft>
                        <a:buNone/>
                      </a:pPr>
                      <a:r>
                        <a:rPr b="1" lang="en-GB" sz="1700">
                          <a:solidFill>
                            <a:schemeClr val="lt1"/>
                          </a:solidFill>
                        </a:rPr>
                        <a:t>OPERATOR</a:t>
                      </a:r>
                      <a:endParaRPr b="1"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Move Hand to Mouse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H=0.4s</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Point to Selection List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P=1.1s</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Click Selection List from Mouse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BB=0.2s</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Point to Stock Name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P=1.1s</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Click Stock Name from Mouse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BB=0.2s</a:t>
                      </a:r>
                      <a:endParaRPr>
                        <a:solidFill>
                          <a:schemeClr val="lt1"/>
                        </a:solidFil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KLM Model Comparison</a:t>
            </a:r>
            <a:endParaRPr/>
          </a:p>
        </p:txBody>
      </p:sp>
      <p:sp>
        <p:nvSpPr>
          <p:cNvPr id="322" name="Google Shape;322;p24"/>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a:buChar char="●"/>
            </a:pPr>
            <a:r>
              <a:rPr lang="en-GB" sz="1400">
                <a:latin typeface="Arial"/>
                <a:ea typeface="Arial"/>
                <a:cs typeface="Arial"/>
                <a:sym typeface="Arial"/>
              </a:rPr>
              <a:t>If Search option was provided instead of Select and considering average typist.</a:t>
            </a:r>
            <a:endParaRPr sz="1400">
              <a:latin typeface="Arial"/>
              <a:ea typeface="Arial"/>
              <a:cs typeface="Arial"/>
              <a:sym typeface="Arial"/>
            </a:endParaRPr>
          </a:p>
          <a:p>
            <a:pPr indent="0" lvl="0" marL="457200" rtl="0" algn="l">
              <a:spcBef>
                <a:spcPts val="1600"/>
              </a:spcBef>
              <a:spcAft>
                <a:spcPts val="0"/>
              </a:spcAft>
              <a:buNone/>
            </a:pPr>
            <a:r>
              <a:rPr lang="en-GB">
                <a:latin typeface="Arial"/>
                <a:ea typeface="Arial"/>
                <a:cs typeface="Arial"/>
                <a:sym typeface="Arial"/>
              </a:rPr>
              <a:t>	</a:t>
            </a:r>
            <a:endParaRPr>
              <a:latin typeface="Arial"/>
              <a:ea typeface="Arial"/>
              <a:cs typeface="Arial"/>
              <a:sym typeface="Arial"/>
            </a:endParaRPr>
          </a:p>
          <a:p>
            <a:pPr indent="0" lvl="0" marL="0" rtl="0" algn="l">
              <a:spcBef>
                <a:spcPts val="1600"/>
              </a:spcBef>
              <a:spcAft>
                <a:spcPts val="1600"/>
              </a:spcAft>
              <a:buNone/>
            </a:pPr>
            <a:r>
              <a:t/>
            </a:r>
            <a:endParaRPr/>
          </a:p>
        </p:txBody>
      </p:sp>
      <p:graphicFrame>
        <p:nvGraphicFramePr>
          <p:cNvPr id="323" name="Google Shape;323;p24"/>
          <p:cNvGraphicFramePr/>
          <p:nvPr/>
        </p:nvGraphicFramePr>
        <p:xfrm>
          <a:off x="1297500" y="1802925"/>
          <a:ext cx="3000000" cy="3000000"/>
        </p:xfrm>
        <a:graphic>
          <a:graphicData uri="http://schemas.openxmlformats.org/drawingml/2006/table">
            <a:tbl>
              <a:tblPr>
                <a:noFill/>
                <a:tableStyleId>{C8C122AD-2805-47D6-BD18-C9CCE0C3A93F}</a:tableStyleId>
              </a:tblPr>
              <a:tblGrid>
                <a:gridCol w="5160500"/>
                <a:gridCol w="2078500"/>
              </a:tblGrid>
              <a:tr h="381000">
                <a:tc>
                  <a:txBody>
                    <a:bodyPr/>
                    <a:lstStyle/>
                    <a:p>
                      <a:pPr indent="0" lvl="0" marL="0" rtl="0" algn="l">
                        <a:spcBef>
                          <a:spcPts val="0"/>
                        </a:spcBef>
                        <a:spcAft>
                          <a:spcPts val="0"/>
                        </a:spcAft>
                        <a:buNone/>
                      </a:pPr>
                      <a:r>
                        <a:rPr b="1" lang="en-GB" sz="1700">
                          <a:solidFill>
                            <a:schemeClr val="lt1"/>
                          </a:solidFill>
                        </a:rPr>
                        <a:t>DESCRIPTION</a:t>
                      </a:r>
                      <a:endParaRPr b="1" sz="1700">
                        <a:solidFill>
                          <a:schemeClr val="lt1"/>
                        </a:solidFill>
                      </a:endParaRPr>
                    </a:p>
                  </a:txBody>
                  <a:tcPr marT="91425" marB="91425" marR="91425" marL="91425"/>
                </a:tc>
                <a:tc>
                  <a:txBody>
                    <a:bodyPr/>
                    <a:lstStyle/>
                    <a:p>
                      <a:pPr indent="0" lvl="0" marL="0" rtl="0" algn="l">
                        <a:spcBef>
                          <a:spcPts val="0"/>
                        </a:spcBef>
                        <a:spcAft>
                          <a:spcPts val="0"/>
                        </a:spcAft>
                        <a:buNone/>
                      </a:pPr>
                      <a:r>
                        <a:rPr b="1" lang="en-GB" sz="1700">
                          <a:solidFill>
                            <a:schemeClr val="lt1"/>
                          </a:solidFill>
                        </a:rPr>
                        <a:t>OPERATOR</a:t>
                      </a:r>
                      <a:endParaRPr b="1" sz="17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Move Hand to Mouse and Place cursor on search box</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HPBB = 1.7s</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Move Hand to Keyboard and Type Stock Name (Reliance)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HKKKKKKKK= 0.4+(8*0.2) = 2s</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Press Enter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K=0.2s</a:t>
                      </a:r>
                      <a:endParaRPr>
                        <a:solidFill>
                          <a:schemeClr val="lt1"/>
                        </a:solidFill>
                      </a:endParaRPr>
                    </a:p>
                  </a:txBody>
                  <a:tcPr marT="91425" marB="91425" marR="91425" marL="91425"/>
                </a:tc>
              </a:tr>
            </a:tbl>
          </a:graphicData>
        </a:graphic>
      </p:graphicFrame>
      <p:sp>
        <p:nvSpPr>
          <p:cNvPr id="324" name="Google Shape;324;p24"/>
          <p:cNvSpPr txBox="1"/>
          <p:nvPr/>
        </p:nvSpPr>
        <p:spPr>
          <a:xfrm>
            <a:off x="1551225" y="3929075"/>
            <a:ext cx="5878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Time Taken by Search= 1.70+2+0.2=3.9 seconds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Time Taken by Select= 1.70+1.3=3 seconds</a:t>
            </a:r>
            <a:endParaRPr sz="15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5"/>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Communication</a:t>
            </a:r>
            <a:endParaRPr b="1"/>
          </a:p>
        </p:txBody>
      </p:sp>
      <p:sp>
        <p:nvSpPr>
          <p:cNvPr id="330" name="Google Shape;330;p25"/>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Video conferences - pervasive video for social contact</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Shared Editors - </a:t>
            </a:r>
            <a:r>
              <a:rPr lang="en-GB">
                <a:latin typeface="Arial"/>
                <a:ea typeface="Arial"/>
                <a:cs typeface="Arial"/>
                <a:sym typeface="Arial"/>
              </a:rPr>
              <a:t>Google slides, google docs, github</a:t>
            </a:r>
            <a:endParaRPr>
              <a:latin typeface="Arial"/>
              <a:ea typeface="Arial"/>
              <a:cs typeface="Arial"/>
              <a:sym typeface="Arial"/>
            </a:endParaRPr>
          </a:p>
          <a:p>
            <a:pPr indent="0" lvl="0" marL="0" rtl="0" algn="l">
              <a:spcBef>
                <a:spcPts val="1600"/>
              </a:spcBef>
              <a:spcAft>
                <a:spcPts val="1600"/>
              </a:spcAft>
              <a:buNone/>
            </a:pPr>
            <a:r>
              <a:rPr lang="en-GB">
                <a:latin typeface="Arial"/>
                <a:ea typeface="Arial"/>
                <a:cs typeface="Arial"/>
                <a:sym typeface="Arial"/>
              </a:rPr>
              <a:t>Shared Windows System - </a:t>
            </a:r>
            <a:r>
              <a:rPr lang="en-GB">
                <a:latin typeface="Arial"/>
                <a:ea typeface="Arial"/>
                <a:cs typeface="Arial"/>
                <a:sym typeface="Arial"/>
              </a:rPr>
              <a:t>meet</a:t>
            </a:r>
            <a:endParaRPr>
              <a:latin typeface="Arial"/>
              <a:ea typeface="Arial"/>
              <a:cs typeface="Arial"/>
              <a:sym typeface="Arial"/>
            </a:endParaRPr>
          </a:p>
        </p:txBody>
      </p:sp>
      <p:pic>
        <p:nvPicPr>
          <p:cNvPr id="331" name="Google Shape;331;p25"/>
          <p:cNvPicPr preferRelativeResize="0"/>
          <p:nvPr/>
        </p:nvPicPr>
        <p:blipFill>
          <a:blip r:embed="rId3">
            <a:alphaModFix/>
          </a:blip>
          <a:stretch>
            <a:fillRect/>
          </a:stretch>
        </p:blipFill>
        <p:spPr>
          <a:xfrm>
            <a:off x="3941075" y="1005400"/>
            <a:ext cx="5155782" cy="3904050"/>
          </a:xfrm>
          <a:prstGeom prst="rect">
            <a:avLst/>
          </a:prstGeom>
          <a:noFill/>
          <a:ln>
            <a:noFill/>
          </a:ln>
        </p:spPr>
      </p:pic>
      <p:cxnSp>
        <p:nvCxnSpPr>
          <p:cNvPr id="332" name="Google Shape;332;p25"/>
          <p:cNvCxnSpPr/>
          <p:nvPr/>
        </p:nvCxnSpPr>
        <p:spPr>
          <a:xfrm>
            <a:off x="7307025" y="1102175"/>
            <a:ext cx="1602300" cy="0"/>
          </a:xfrm>
          <a:prstGeom prst="straightConnector1">
            <a:avLst/>
          </a:prstGeom>
          <a:noFill/>
          <a:ln cap="flat" cmpd="sng" w="28575">
            <a:solidFill>
              <a:schemeClr val="accent6"/>
            </a:solidFill>
            <a:prstDash val="solid"/>
            <a:round/>
            <a:headEnd len="med" w="med" type="none"/>
            <a:tailEnd len="med" w="med" type="none"/>
          </a:ln>
        </p:spPr>
      </p:cxnSp>
      <p:cxnSp>
        <p:nvCxnSpPr>
          <p:cNvPr id="333" name="Google Shape;333;p25"/>
          <p:cNvCxnSpPr/>
          <p:nvPr/>
        </p:nvCxnSpPr>
        <p:spPr>
          <a:xfrm flipH="1">
            <a:off x="8899075" y="1112375"/>
            <a:ext cx="10200" cy="3796500"/>
          </a:xfrm>
          <a:prstGeom prst="straightConnector1">
            <a:avLst/>
          </a:prstGeom>
          <a:noFill/>
          <a:ln cap="flat" cmpd="sng" w="38100">
            <a:solidFill>
              <a:schemeClr val="accent6"/>
            </a:solidFill>
            <a:prstDash val="solid"/>
            <a:round/>
            <a:headEnd len="med" w="med" type="none"/>
            <a:tailEnd len="med" w="med" type="none"/>
          </a:ln>
        </p:spPr>
      </p:cxnSp>
      <p:cxnSp>
        <p:nvCxnSpPr>
          <p:cNvPr id="334" name="Google Shape;334;p25"/>
          <p:cNvCxnSpPr/>
          <p:nvPr/>
        </p:nvCxnSpPr>
        <p:spPr>
          <a:xfrm flipH="1">
            <a:off x="6276266" y="4898650"/>
            <a:ext cx="2612700" cy="10200"/>
          </a:xfrm>
          <a:prstGeom prst="straightConnector1">
            <a:avLst/>
          </a:prstGeom>
          <a:noFill/>
          <a:ln cap="flat" cmpd="sng" w="38100">
            <a:solidFill>
              <a:schemeClr val="accent6"/>
            </a:solidFill>
            <a:prstDash val="solid"/>
            <a:round/>
            <a:headEnd len="med" w="med" type="none"/>
            <a:tailEnd len="med" w="med" type="none"/>
          </a:ln>
        </p:spPr>
      </p:cxnSp>
      <p:cxnSp>
        <p:nvCxnSpPr>
          <p:cNvPr id="335" name="Google Shape;335;p25"/>
          <p:cNvCxnSpPr/>
          <p:nvPr/>
        </p:nvCxnSpPr>
        <p:spPr>
          <a:xfrm flipH="1" rot="10800000">
            <a:off x="6276266" y="4097686"/>
            <a:ext cx="2400" cy="796800"/>
          </a:xfrm>
          <a:prstGeom prst="straightConnector1">
            <a:avLst/>
          </a:prstGeom>
          <a:noFill/>
          <a:ln cap="flat" cmpd="sng" w="38100">
            <a:solidFill>
              <a:schemeClr val="accent6"/>
            </a:solidFill>
            <a:prstDash val="solid"/>
            <a:round/>
            <a:headEnd len="med" w="med" type="none"/>
            <a:tailEnd len="med" w="med" type="none"/>
          </a:ln>
        </p:spPr>
      </p:cxnSp>
      <p:cxnSp>
        <p:nvCxnSpPr>
          <p:cNvPr id="336" name="Google Shape;336;p25"/>
          <p:cNvCxnSpPr/>
          <p:nvPr/>
        </p:nvCxnSpPr>
        <p:spPr>
          <a:xfrm>
            <a:off x="6266100" y="4102550"/>
            <a:ext cx="1041000" cy="10200"/>
          </a:xfrm>
          <a:prstGeom prst="straightConnector1">
            <a:avLst/>
          </a:prstGeom>
          <a:noFill/>
          <a:ln cap="flat" cmpd="sng" w="38100">
            <a:solidFill>
              <a:schemeClr val="accent6"/>
            </a:solidFill>
            <a:prstDash val="solid"/>
            <a:round/>
            <a:headEnd len="med" w="med" type="none"/>
            <a:tailEnd len="med" w="med" type="none"/>
          </a:ln>
        </p:spPr>
      </p:cxnSp>
      <p:cxnSp>
        <p:nvCxnSpPr>
          <p:cNvPr id="337" name="Google Shape;337;p25"/>
          <p:cNvCxnSpPr/>
          <p:nvPr/>
        </p:nvCxnSpPr>
        <p:spPr>
          <a:xfrm flipH="1" rot="10800000">
            <a:off x="7302271" y="3045923"/>
            <a:ext cx="10200" cy="1081800"/>
          </a:xfrm>
          <a:prstGeom prst="straightConnector1">
            <a:avLst/>
          </a:prstGeom>
          <a:noFill/>
          <a:ln cap="flat" cmpd="sng" w="38100">
            <a:solidFill>
              <a:schemeClr val="accent6"/>
            </a:solidFill>
            <a:prstDash val="solid"/>
            <a:round/>
            <a:headEnd len="med" w="med" type="none"/>
            <a:tailEnd len="med" w="med" type="none"/>
          </a:ln>
        </p:spPr>
      </p:cxnSp>
      <p:cxnSp>
        <p:nvCxnSpPr>
          <p:cNvPr id="338" name="Google Shape;338;p25"/>
          <p:cNvCxnSpPr/>
          <p:nvPr/>
        </p:nvCxnSpPr>
        <p:spPr>
          <a:xfrm rot="10800000">
            <a:off x="5847550" y="3041200"/>
            <a:ext cx="1469700" cy="10200"/>
          </a:xfrm>
          <a:prstGeom prst="straightConnector1">
            <a:avLst/>
          </a:prstGeom>
          <a:noFill/>
          <a:ln cap="flat" cmpd="sng" w="38100">
            <a:solidFill>
              <a:schemeClr val="accent6"/>
            </a:solidFill>
            <a:prstDash val="solid"/>
            <a:round/>
            <a:headEnd len="med" w="med" type="none"/>
            <a:tailEnd len="med" w="med" type="none"/>
          </a:ln>
        </p:spPr>
      </p:cxnSp>
      <p:cxnSp>
        <p:nvCxnSpPr>
          <p:cNvPr id="339" name="Google Shape;339;p25"/>
          <p:cNvCxnSpPr/>
          <p:nvPr/>
        </p:nvCxnSpPr>
        <p:spPr>
          <a:xfrm rot="10800000">
            <a:off x="5806850" y="2459500"/>
            <a:ext cx="20400" cy="581700"/>
          </a:xfrm>
          <a:prstGeom prst="straightConnector1">
            <a:avLst/>
          </a:prstGeom>
          <a:noFill/>
          <a:ln cap="flat" cmpd="sng" w="38100">
            <a:solidFill>
              <a:schemeClr val="accent6"/>
            </a:solidFill>
            <a:prstDash val="solid"/>
            <a:round/>
            <a:headEnd len="med" w="med" type="none"/>
            <a:tailEnd len="med" w="med" type="none"/>
          </a:ln>
        </p:spPr>
      </p:cxnSp>
      <p:cxnSp>
        <p:nvCxnSpPr>
          <p:cNvPr id="340" name="Google Shape;340;p25"/>
          <p:cNvCxnSpPr/>
          <p:nvPr/>
        </p:nvCxnSpPr>
        <p:spPr>
          <a:xfrm flipH="1" rot="10800000">
            <a:off x="5817050" y="2439075"/>
            <a:ext cx="1561500" cy="10200"/>
          </a:xfrm>
          <a:prstGeom prst="straightConnector1">
            <a:avLst/>
          </a:prstGeom>
          <a:noFill/>
          <a:ln cap="flat" cmpd="sng" w="38100">
            <a:solidFill>
              <a:schemeClr val="accent6"/>
            </a:solidFill>
            <a:prstDash val="solid"/>
            <a:round/>
            <a:headEnd len="med" w="med" type="none"/>
            <a:tailEnd len="med" w="med" type="none"/>
          </a:ln>
        </p:spPr>
      </p:cxnSp>
      <p:cxnSp>
        <p:nvCxnSpPr>
          <p:cNvPr id="341" name="Google Shape;341;p25"/>
          <p:cNvCxnSpPr/>
          <p:nvPr/>
        </p:nvCxnSpPr>
        <p:spPr>
          <a:xfrm rot="10800000">
            <a:off x="7296850" y="1122675"/>
            <a:ext cx="40800" cy="1326600"/>
          </a:xfrm>
          <a:prstGeom prst="straightConnector1">
            <a:avLst/>
          </a:prstGeom>
          <a:noFill/>
          <a:ln cap="flat" cmpd="sng" w="38100">
            <a:solidFill>
              <a:schemeClr val="accent6"/>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